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21"/>
  </p:handoutMasterIdLst>
  <p:sldIdLst>
    <p:sldId id="256" r:id="rId2"/>
    <p:sldId id="257" r:id="rId3"/>
    <p:sldId id="280" r:id="rId4"/>
    <p:sldId id="266" r:id="rId5"/>
    <p:sldId id="268" r:id="rId6"/>
    <p:sldId id="288" r:id="rId7"/>
    <p:sldId id="272" r:id="rId8"/>
    <p:sldId id="283" r:id="rId9"/>
    <p:sldId id="270" r:id="rId10"/>
    <p:sldId id="271" r:id="rId11"/>
    <p:sldId id="284" r:id="rId12"/>
    <p:sldId id="285" r:id="rId13"/>
    <p:sldId id="273" r:id="rId14"/>
    <p:sldId id="289" r:id="rId15"/>
    <p:sldId id="274" r:id="rId16"/>
    <p:sldId id="276" r:id="rId17"/>
    <p:sldId id="277" r:id="rId18"/>
    <p:sldId id="281" r:id="rId19"/>
    <p:sldId id="278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585EB-FE22-470F-9075-FFB205A12205}">
          <p14:sldIdLst>
            <p14:sldId id="256"/>
            <p14:sldId id="257"/>
          </p14:sldIdLst>
        </p14:section>
        <p14:section name="Untitled Section" id="{05D0AECB-6809-4AE4-9BB7-BA5D150C68EF}">
          <p14:sldIdLst>
            <p14:sldId id="280"/>
            <p14:sldId id="266"/>
            <p14:sldId id="268"/>
            <p14:sldId id="288"/>
            <p14:sldId id="272"/>
            <p14:sldId id="283"/>
            <p14:sldId id="270"/>
            <p14:sldId id="271"/>
            <p14:sldId id="284"/>
            <p14:sldId id="285"/>
            <p14:sldId id="273"/>
            <p14:sldId id="289"/>
            <p14:sldId id="274"/>
            <p14:sldId id="276"/>
            <p14:sldId id="277"/>
            <p14:sldId id="28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6B741-201C-42AF-977F-36648FCF14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CDC48-CE8E-4D2A-9DFF-13A4F99FB1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1D55-45A2-409B-B68B-A2FC50FE9A5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B2924-31FE-4438-B9A1-4A7D2A3D3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9C893-49DD-423D-85F4-880A96DF11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8EFA-85C6-4A3D-9BAB-74FDE6119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1B7EB6-6086-1749-B79D-AF3D9DDFB593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B02624C-DEA2-944C-BD80-0D7861C29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pp.leg.wa.gov/RCW/default.aspx?cite=36.70A.04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33" y="1316611"/>
            <a:ext cx="4554431" cy="252479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Affordable Housing &amp; </a:t>
            </a:r>
            <a:br>
              <a:rPr lang="en-US" sz="4000" dirty="0">
                <a:solidFill>
                  <a:schemeClr val="accent2">
                    <a:lumMod val="25000"/>
                    <a:lumOff val="7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Land Use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9096" y="4491971"/>
            <a:ext cx="4270104" cy="18191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       </a:t>
            </a:r>
            <a:r>
              <a:rPr lang="en-US" dirty="0">
                <a:solidFill>
                  <a:schemeClr val="tx1"/>
                </a:solidFill>
              </a:rPr>
              <a:t>Megan C. Clark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Etter, McMahon, Lamberson, </a:t>
            </a:r>
          </a:p>
          <a:p>
            <a:r>
              <a:rPr lang="en-US" dirty="0">
                <a:solidFill>
                  <a:schemeClr val="tx1"/>
                </a:solidFill>
              </a:rPr>
              <a:t>		Van Wert &amp; Oreskovich, P.C.</a:t>
            </a:r>
          </a:p>
          <a:p>
            <a:r>
              <a:rPr lang="en-US" dirty="0">
                <a:solidFill>
                  <a:schemeClr val="tx1"/>
                </a:solidFill>
              </a:rPr>
              <a:t>		618 W. Riverside Avenue, 		Suite 210</a:t>
            </a:r>
          </a:p>
          <a:p>
            <a:r>
              <a:rPr lang="en-US" dirty="0">
                <a:solidFill>
                  <a:schemeClr val="tx1"/>
                </a:solidFill>
              </a:rPr>
              <a:t>		Spokane, WA 99201</a:t>
            </a:r>
          </a:p>
          <a:p>
            <a:r>
              <a:rPr lang="en-US" dirty="0">
                <a:solidFill>
                  <a:schemeClr val="tx1"/>
                </a:solidFill>
              </a:rPr>
              <a:t>		Ph. 509-747-9100</a:t>
            </a:r>
          </a:p>
          <a:p>
            <a:endParaRPr lang="en-US" dirty="0"/>
          </a:p>
        </p:txBody>
      </p:sp>
      <p:pic>
        <p:nvPicPr>
          <p:cNvPr id="1026" name="Picture 1" descr="image002">
            <a:extLst>
              <a:ext uri="{FF2B5EF4-FFF2-40B4-BE49-F238E27FC236}">
                <a16:creationId xmlns:a16="http://schemas.microsoft.com/office/drawing/2014/main" id="{B14E76CB-800C-4721-9185-33966569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51" y="4984414"/>
            <a:ext cx="1206240" cy="12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F0945-B99E-4E70-B833-2E38F129F852}"/>
              </a:ext>
            </a:extLst>
          </p:cNvPr>
          <p:cNvSpPr txBox="1"/>
          <p:nvPr/>
        </p:nvSpPr>
        <p:spPr>
          <a:xfrm>
            <a:off x="887082" y="4491971"/>
            <a:ext cx="305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Planning Association of Washington</a:t>
            </a:r>
          </a:p>
          <a:p>
            <a:pPr algn="ctr"/>
            <a:r>
              <a:rPr lang="en-US" sz="1300" dirty="0"/>
              <a:t>October 27,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657235" cy="2738582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Production of more affordable housing for low income residents</a:t>
            </a:r>
          </a:p>
          <a:p>
            <a:pPr lvl="1"/>
            <a:r>
              <a:rPr lang="en-US" dirty="0"/>
              <a:t>Mix of income levels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Difficult to administer</a:t>
            </a:r>
          </a:p>
          <a:p>
            <a:pPr lvl="1"/>
            <a:r>
              <a:rPr lang="en-US" dirty="0"/>
              <a:t>Change in community character</a:t>
            </a:r>
          </a:p>
          <a:p>
            <a:pPr lvl="1"/>
            <a:r>
              <a:rPr lang="en-US" dirty="0"/>
              <a:t>Weak housing market</a:t>
            </a:r>
          </a:p>
        </p:txBody>
      </p:sp>
      <p:pic>
        <p:nvPicPr>
          <p:cNvPr id="2050" name="Picture 2" descr="It’s Time to Implement Your Affordable Housing Policies">
            <a:extLst>
              <a:ext uri="{FF2B5EF4-FFF2-40B4-BE49-F238E27FC236}">
                <a16:creationId xmlns:a16="http://schemas.microsoft.com/office/drawing/2014/main" id="{1320E875-C56C-4D6E-A875-95394E97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63" y="3759201"/>
            <a:ext cx="3971955" cy="22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270F-B366-4E6E-B4BE-439419B9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 –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019C-A3BE-4557-A3C3-7CB01E8C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Takings:</a:t>
            </a:r>
          </a:p>
          <a:p>
            <a:pPr lvl="1"/>
            <a:r>
              <a:rPr lang="en-US" dirty="0"/>
              <a:t>“Nor shall private property be taken for public use, without just compensation” – U.S. Const., 5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lvl="1"/>
            <a:r>
              <a:rPr lang="en-US" dirty="0"/>
              <a:t>“No private property shall be taken or denied for public or private use without just compensation, having been first made, or paid into court for the owner.” WA. Const. art. I, § 16.</a:t>
            </a:r>
          </a:p>
          <a:p>
            <a:r>
              <a:rPr lang="en-US" i="1" dirty="0"/>
              <a:t>San </a:t>
            </a:r>
            <a:r>
              <a:rPr lang="en-US" i="1" dirty="0" err="1"/>
              <a:t>Telmo</a:t>
            </a:r>
            <a:r>
              <a:rPr lang="en-US" i="1" dirty="0"/>
              <a:t> Associates v. City of Seattle</a:t>
            </a:r>
            <a:r>
              <a:rPr lang="en-US" dirty="0"/>
              <a:t>, 108 Wn.2d 20 (1985)</a:t>
            </a:r>
          </a:p>
          <a:p>
            <a:r>
              <a:rPr lang="en-US" i="1" dirty="0"/>
              <a:t>R/L Associates v. City of Seattle</a:t>
            </a:r>
            <a:r>
              <a:rPr lang="en-US" dirty="0"/>
              <a:t>, 113 Wn.2d 402 (1989)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544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49D0-DF4C-4E93-AD81-40848B01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1260-DEC3-47DF-A533-3BDFF139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Process – Procedural and Substantive</a:t>
            </a:r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“At least a meaningful opportunity to be heard in a meaningful time.” </a:t>
            </a:r>
            <a:r>
              <a:rPr lang="en-US" i="1" dirty="0"/>
              <a:t>Mathews v. </a:t>
            </a:r>
            <a:r>
              <a:rPr lang="en-US" i="1" dirty="0" err="1"/>
              <a:t>Eldrige</a:t>
            </a:r>
            <a:r>
              <a:rPr lang="en-US" dirty="0"/>
              <a:t>, 424 U.S. 319 (1979).</a:t>
            </a:r>
          </a:p>
          <a:p>
            <a:r>
              <a:rPr lang="en-US" dirty="0"/>
              <a:t>Substantive</a:t>
            </a:r>
          </a:p>
          <a:p>
            <a:pPr lvl="1"/>
            <a:r>
              <a:rPr lang="en-US" dirty="0"/>
              <a:t>Legitimate public purpose</a:t>
            </a:r>
          </a:p>
          <a:p>
            <a:pPr lvl="1"/>
            <a:r>
              <a:rPr lang="en-US" dirty="0"/>
              <a:t>Uses reasonable means necessary to achieve the purpose</a:t>
            </a:r>
          </a:p>
          <a:p>
            <a:pPr lvl="1"/>
            <a:r>
              <a:rPr lang="en-US" dirty="0"/>
              <a:t>Unduly burdensome to property owner</a:t>
            </a:r>
          </a:p>
        </p:txBody>
      </p:sp>
    </p:spTree>
    <p:extLst>
      <p:ext uri="{BB962C8B-B14F-4D97-AF65-F5344CB8AC3E}">
        <p14:creationId xmlns:p14="http://schemas.microsoft.com/office/powerpoint/2010/main" val="60485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Densities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in density over the otherwise maximum allowable residential density </a:t>
            </a:r>
          </a:p>
          <a:p>
            <a:r>
              <a:rPr lang="en-US" dirty="0"/>
              <a:t>No cost to local government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Bellingham – Ch. 20.27</a:t>
            </a:r>
          </a:p>
          <a:p>
            <a:pPr lvl="1"/>
            <a:r>
              <a:rPr lang="en-US" dirty="0"/>
              <a:t>Federal Way – Sec. 19.110.010</a:t>
            </a:r>
          </a:p>
          <a:p>
            <a:pPr lvl="1"/>
            <a:r>
              <a:rPr lang="en-US" dirty="0"/>
              <a:t>Marysville – Ch. 22C.090</a:t>
            </a:r>
          </a:p>
          <a:p>
            <a:pPr lvl="1"/>
            <a:r>
              <a:rPr lang="en-US" dirty="0"/>
              <a:t>King County – Ch. 21A.34</a:t>
            </a:r>
          </a:p>
          <a:p>
            <a:pPr lvl="1"/>
            <a:r>
              <a:rPr lang="en-US" dirty="0"/>
              <a:t>Pierce County – Ch. 18A.65</a:t>
            </a:r>
          </a:p>
        </p:txBody>
      </p:sp>
      <p:sp>
        <p:nvSpPr>
          <p:cNvPr id="4" name="AutoShape 2" descr="Image result for affordable housing">
            <a:extLst>
              <a:ext uri="{FF2B5EF4-FFF2-40B4-BE49-F238E27FC236}">
                <a16:creationId xmlns:a16="http://schemas.microsoft.com/office/drawing/2014/main" id="{18E2758E-0279-4EB3-977F-6D86FF21D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mage result for affordable housing">
            <a:extLst>
              <a:ext uri="{FF2B5EF4-FFF2-40B4-BE49-F238E27FC236}">
                <a16:creationId xmlns:a16="http://schemas.microsoft.com/office/drawing/2014/main" id="{39B6DCD5-D56C-4646-988E-6FAF231D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73" y="3341132"/>
            <a:ext cx="4724400" cy="26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0E0B-495E-4240-A631-E43CDED9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Innovations Program (HIP)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0DEE-A0D4-450F-A280-9367D77308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 period</a:t>
            </a:r>
          </a:p>
          <a:p>
            <a:r>
              <a:rPr lang="en-US" dirty="0"/>
              <a:t>Cottage Housing, small lot development, townhomes, cluster development, among others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Bellingham Municipal Code Ch. 20.27</a:t>
            </a:r>
          </a:p>
          <a:p>
            <a:pPr lvl="1"/>
            <a:r>
              <a:rPr lang="en-US" dirty="0"/>
              <a:t>Kirkland Zoning Code Ch. 113</a:t>
            </a:r>
          </a:p>
          <a:p>
            <a:pPr lvl="1"/>
            <a:r>
              <a:rPr lang="en-US" dirty="0"/>
              <a:t>Redmond Zoning Code Sec. 21.08.360</a:t>
            </a:r>
          </a:p>
        </p:txBody>
      </p:sp>
      <p:pic>
        <p:nvPicPr>
          <p:cNvPr id="3074" name="Picture 2" descr="High Point, City of Seattle">
            <a:extLst>
              <a:ext uri="{FF2B5EF4-FFF2-40B4-BE49-F238E27FC236}">
                <a16:creationId xmlns:a16="http://schemas.microsoft.com/office/drawing/2014/main" id="{3092C299-E03B-464F-B350-3252BAD5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24" y="2995036"/>
            <a:ext cx="4244107" cy="21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4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Waivers, Reductions, </a:t>
            </a:r>
            <a:br>
              <a:rPr lang="en-US" dirty="0"/>
            </a:br>
            <a:r>
              <a:rPr lang="en-US" dirty="0"/>
              <a:t>or Other Altered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Impact fee exemptions (RCW 82.02.060(2))</a:t>
            </a:r>
          </a:p>
          <a:p>
            <a:pPr lvl="1"/>
            <a:r>
              <a:rPr lang="en-US" dirty="0"/>
              <a:t>Discounted building or planning fees</a:t>
            </a:r>
          </a:p>
          <a:p>
            <a:pPr lvl="1"/>
            <a:r>
              <a:rPr lang="en-US" dirty="0"/>
              <a:t>Reduced sewer and water connection fees</a:t>
            </a:r>
          </a:p>
          <a:p>
            <a:pPr lvl="1"/>
            <a:r>
              <a:rPr lang="en-US" dirty="0"/>
              <a:t>Reductions from certain development requirement (such as required parking spaces)</a:t>
            </a:r>
          </a:p>
          <a:p>
            <a:pPr lvl="1"/>
            <a:r>
              <a:rPr lang="en-US" dirty="0"/>
              <a:t>Allow modification of dimensional requirements (such as setbacks and building height)</a:t>
            </a:r>
          </a:p>
          <a:p>
            <a:r>
              <a:rPr lang="en-US" dirty="0"/>
              <a:t>Additional units possible</a:t>
            </a:r>
          </a:p>
          <a:p>
            <a:r>
              <a:rPr lang="en-US" dirty="0"/>
              <a:t>Provide flexibility that reduces construction costs</a:t>
            </a:r>
          </a:p>
          <a:p>
            <a:r>
              <a:rPr lang="en-US" dirty="0"/>
              <a:t>Streamlined review process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Multi-Family Tax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RCW 84.14</a:t>
            </a:r>
          </a:p>
          <a:p>
            <a:pPr lvl="1"/>
            <a:r>
              <a:rPr lang="en-US" dirty="0"/>
              <a:t>Population of 15,000 or more may establish a tax exemption program to stimulate the construction of new, rehabilitated, or converted multi-family housing within designated areas, including affordable housing </a:t>
            </a:r>
          </a:p>
          <a:p>
            <a:r>
              <a:rPr lang="en-US" dirty="0"/>
              <a:t>Value of eligible housing improvements exempted from property taxes for 8-12 years</a:t>
            </a:r>
          </a:p>
          <a:p>
            <a:pPr lvl="1"/>
            <a:r>
              <a:rPr lang="en-US" dirty="0"/>
              <a:t>Exemptions: land, existing improvements, nonresidential improvements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Bellingham Municipal Code Ch. 17.82.030</a:t>
            </a:r>
          </a:p>
          <a:p>
            <a:pPr lvl="1"/>
            <a:r>
              <a:rPr lang="en-US" dirty="0"/>
              <a:t>Spokane Municipal Code Ch. 8.15</a:t>
            </a:r>
          </a:p>
          <a:p>
            <a:pPr lvl="1"/>
            <a:r>
              <a:rPr lang="en-US" dirty="0"/>
              <a:t>Yakima Municipal Code Ch. 11.63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Planning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530" y="2443018"/>
            <a:ext cx="3205308" cy="2359891"/>
          </a:xfrm>
        </p:spPr>
        <p:txBody>
          <a:bodyPr>
            <a:normAutofit fontScale="92500"/>
          </a:bodyPr>
          <a:lstStyle/>
          <a:p>
            <a:r>
              <a:rPr lang="en-US" dirty="0"/>
              <a:t>Efficient use of housing</a:t>
            </a:r>
          </a:p>
          <a:p>
            <a:r>
              <a:rPr lang="en-US" dirty="0"/>
              <a:t>Accessory dwelling units</a:t>
            </a:r>
          </a:p>
          <a:p>
            <a:r>
              <a:rPr lang="en-US" dirty="0"/>
              <a:t>Micro-Housing</a:t>
            </a:r>
          </a:p>
          <a:p>
            <a:r>
              <a:rPr lang="en-US" dirty="0"/>
              <a:t>Green, low-income housing</a:t>
            </a:r>
          </a:p>
        </p:txBody>
      </p:sp>
      <p:pic>
        <p:nvPicPr>
          <p:cNvPr id="8196" name="Picture 4" descr="Image result for micro housing">
            <a:extLst>
              <a:ext uri="{FF2B5EF4-FFF2-40B4-BE49-F238E27FC236}">
                <a16:creationId xmlns:a16="http://schemas.microsoft.com/office/drawing/2014/main" id="{101846B3-09A4-4428-A6A8-69F27832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6" y="2443018"/>
            <a:ext cx="4428947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9CD6-E330-4381-A047-C8ADB2D1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Case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68C2C-2A2A-4D5B-87F4-5071424D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/>
              <a:t>Low Income Housing Institute v. City of Lakewood</a:t>
            </a:r>
            <a:r>
              <a:rPr lang="en-US" dirty="0"/>
              <a:t>, 119 </a:t>
            </a:r>
            <a:r>
              <a:rPr lang="en-US" dirty="0" err="1"/>
              <a:t>Wn</a:t>
            </a:r>
            <a:r>
              <a:rPr lang="en-US" dirty="0"/>
              <a:t>. App. 110 (2003)</a:t>
            </a:r>
          </a:p>
          <a:p>
            <a:pPr lvl="1" algn="just"/>
            <a:r>
              <a:rPr lang="en-US" dirty="0"/>
              <a:t>Reversed a Board’s dismissal of a Petition to Review the City of Lakewood’s comprehensive plan because the Board failed to address whether and how the plan met RCW 36.70A.020’s affordable housing goals</a:t>
            </a:r>
          </a:p>
          <a:p>
            <a:pPr algn="just"/>
            <a:r>
              <a:rPr lang="en-US" i="1" dirty="0"/>
              <a:t>Diehl v. Mason County</a:t>
            </a:r>
            <a:r>
              <a:rPr lang="en-US" dirty="0"/>
              <a:t>, 94 </a:t>
            </a:r>
            <a:r>
              <a:rPr lang="en-US" dirty="0" err="1"/>
              <a:t>Wn</a:t>
            </a:r>
            <a:r>
              <a:rPr lang="en-US" dirty="0"/>
              <a:t>. App. 645 (1999)</a:t>
            </a:r>
          </a:p>
          <a:p>
            <a:pPr lvl="1" algn="just"/>
            <a:r>
              <a:rPr lang="en-US" dirty="0"/>
              <a:t>Affirmed a Board’s invalidation a County’s comprehensive plan which, in part, failed to adequately address affordable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funding to local governments to plan for housing at every income level</a:t>
            </a:r>
          </a:p>
          <a:p>
            <a:r>
              <a:rPr lang="en-US" dirty="0"/>
              <a:t>Support local government to assess land capacity through buildable land reports</a:t>
            </a:r>
          </a:p>
          <a:p>
            <a:r>
              <a:rPr lang="en-US" dirty="0"/>
              <a:t>Provide broad-based education to encourage communities to facilitate the development of more affordable housing</a:t>
            </a:r>
          </a:p>
          <a:p>
            <a:r>
              <a:rPr lang="en-US"/>
              <a:t>Further research </a:t>
            </a:r>
          </a:p>
        </p:txBody>
      </p:sp>
      <p:pic>
        <p:nvPicPr>
          <p:cNvPr id="9218" name="Picture 2" descr="Image result for affordable housing">
            <a:extLst>
              <a:ext uri="{FF2B5EF4-FFF2-40B4-BE49-F238E27FC236}">
                <a16:creationId xmlns:a16="http://schemas.microsoft.com/office/drawing/2014/main" id="{370D7C76-0253-418E-9F6D-60C102B3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516727"/>
            <a:ext cx="2827324" cy="19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Commerce’s Housing Needs Assessment (2015) – Future figures and Findings</a:t>
            </a:r>
          </a:p>
          <a:p>
            <a:r>
              <a:rPr lang="en-US" dirty="0"/>
              <a:t>Land Use Factors that Impact Housing Supply</a:t>
            </a:r>
          </a:p>
          <a:p>
            <a:pPr lvl="1"/>
            <a:r>
              <a:rPr lang="en-US" dirty="0"/>
              <a:t>Barriers to Housing Supply</a:t>
            </a:r>
          </a:p>
          <a:p>
            <a:r>
              <a:rPr lang="en-US" dirty="0"/>
              <a:t>Land Use Tools for Housing Supply &amp; potential legal issues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4" name="Picture 4" descr="Image result for affordable housing">
            <a:extLst>
              <a:ext uri="{FF2B5EF4-FFF2-40B4-BE49-F238E27FC236}">
                <a16:creationId xmlns:a16="http://schemas.microsoft.com/office/drawing/2014/main" id="{D4F29826-E3FD-49E5-A7FD-3CB78D89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65" y="4305300"/>
            <a:ext cx="5581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Washington’s above-average economic and job growth is expected to continue, resulting in increased population</a:t>
            </a:r>
          </a:p>
          <a:p>
            <a:r>
              <a:rPr lang="en-US" dirty="0"/>
              <a:t>This population growth over the next 5 years (2015-2020) will be largely driven by low-income households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1" y="3689493"/>
            <a:ext cx="7290825" cy="2848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gap is shrinking, but slowly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2" indent="-342900"/>
            <a:r>
              <a:rPr lang="en-US" dirty="0"/>
              <a:t>Number of housing units priced for low income households is forecasted to grow at a similar but slightly faster rate than the number of low income households</a:t>
            </a:r>
          </a:p>
          <a:p>
            <a:pPr marL="342900" lvl="2" indent="-342900"/>
            <a:r>
              <a:rPr lang="en-US" dirty="0"/>
              <a:t>Gap of 43 affordable and available housing units per 100 low income households in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18" y="2437518"/>
            <a:ext cx="45593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Housing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704071" cy="4502727"/>
          </a:xfrm>
        </p:spPr>
        <p:txBody>
          <a:bodyPr>
            <a:normAutofit/>
          </a:bodyPr>
          <a:lstStyle/>
          <a:p>
            <a:r>
              <a:rPr lang="en-US" dirty="0"/>
              <a:t>Lack of resources</a:t>
            </a:r>
          </a:p>
          <a:p>
            <a:r>
              <a:rPr lang="en-US" dirty="0"/>
              <a:t>Higher-end housing is more profitable</a:t>
            </a:r>
          </a:p>
          <a:p>
            <a:r>
              <a:rPr lang="en-US" dirty="0"/>
              <a:t>Expensive lots lead to expensive housing</a:t>
            </a:r>
          </a:p>
          <a:p>
            <a:r>
              <a:rPr lang="en-US" dirty="0"/>
              <a:t>Extending infrastructure is expensive</a:t>
            </a:r>
          </a:p>
          <a:p>
            <a:r>
              <a:rPr lang="en-US" dirty="0"/>
              <a:t>Resistance to growth at the jurisdictional and individual level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Image result for affordable housing">
            <a:extLst>
              <a:ext uri="{FF2B5EF4-FFF2-40B4-BE49-F238E27FC236}">
                <a16:creationId xmlns:a16="http://schemas.microsoft.com/office/drawing/2014/main" id="{4758AE77-92BD-46D7-8C59-5A943A16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27" y="1600200"/>
            <a:ext cx="3401460" cy="46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303F-7083-4A82-A114-1B35F322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Tools for Housing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75FC-7678-47C6-BA9B-F94B84CFA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Basis: Growth Management Act, RCW 36.70A.</a:t>
            </a:r>
          </a:p>
          <a:p>
            <a:pPr lvl="1"/>
            <a:r>
              <a:rPr lang="en-US" dirty="0"/>
              <a:t>Policies must “encourage the availability of affordable housing to all economic segments of the population.” RCW 36.70A.020(4).</a:t>
            </a:r>
          </a:p>
          <a:p>
            <a:r>
              <a:rPr lang="en-US" dirty="0"/>
              <a:t>Inclusionary Zoning</a:t>
            </a:r>
          </a:p>
          <a:p>
            <a:r>
              <a:rPr lang="en-US" dirty="0"/>
              <a:t>Bonus densities </a:t>
            </a:r>
          </a:p>
          <a:p>
            <a:r>
              <a:rPr lang="en-US" dirty="0"/>
              <a:t>Housing Innovations Program </a:t>
            </a:r>
          </a:p>
          <a:p>
            <a:r>
              <a:rPr lang="en-US" dirty="0"/>
              <a:t>Fee waivers, reductions, and other altered changes </a:t>
            </a:r>
          </a:p>
          <a:p>
            <a:r>
              <a:rPr lang="en-US" dirty="0"/>
              <a:t>Multi-family tax exemptions</a:t>
            </a:r>
          </a:p>
        </p:txBody>
      </p:sp>
    </p:spTree>
    <p:extLst>
      <p:ext uri="{BB962C8B-B14F-4D97-AF65-F5344CB8AC3E}">
        <p14:creationId xmlns:p14="http://schemas.microsoft.com/office/powerpoint/2010/main" val="86117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888144" cy="5103090"/>
          </a:xfrm>
        </p:spPr>
        <p:txBody>
          <a:bodyPr>
            <a:noAutofit/>
          </a:bodyPr>
          <a:lstStyle/>
          <a:p>
            <a:r>
              <a:rPr lang="en-US" sz="1400" dirty="0"/>
              <a:t>Legal Basis</a:t>
            </a:r>
          </a:p>
          <a:p>
            <a:pPr lvl="1"/>
            <a:r>
              <a:rPr lang="en-US" sz="1400" dirty="0"/>
              <a:t>RCW 36.70A.540 - Affordable Housing Incentives Program Act</a:t>
            </a:r>
          </a:p>
          <a:p>
            <a:pPr marL="228600" lvl="1" indent="0">
              <a:buNone/>
            </a:pPr>
            <a:endParaRPr lang="en-US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	Any city or county planning under RCW </a:t>
            </a:r>
            <a:r>
              <a:rPr lang="en-US" sz="1400" b="1" dirty="0">
                <a:hlinkClick r:id="rId2"/>
              </a:rPr>
              <a:t>36.70A.040</a:t>
            </a:r>
            <a:r>
              <a:rPr lang="en-US" sz="1400" dirty="0"/>
              <a:t> may enact or expand 	affordable housing 	incentive programs providing for the development of low-	income housing units through 	development regulations or conditions on 	rezoning or permit decisions, or both, on one or more of the following types of 	development: Residential; commercial; industrial; or mixed-use. An affordable 	housing incentive program may include, but is not limited to, one or more of the 	following: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(</a:t>
            </a:r>
            <a:r>
              <a:rPr lang="en-US" sz="1400" dirty="0" err="1"/>
              <a:t>i</a:t>
            </a:r>
            <a:r>
              <a:rPr lang="en-US" sz="1400" dirty="0"/>
              <a:t>) Density bonuses within the urban growth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(ii) Height and bulk bonuses;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(iii) Fee waivers or exemptions;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(iv) Parking reductions;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(v) Expedited permitting.</a:t>
            </a:r>
          </a:p>
          <a:p>
            <a:r>
              <a:rPr lang="en-US" sz="1400" dirty="0"/>
              <a:t>Zone change must further local growth management and housing policies</a:t>
            </a:r>
          </a:p>
          <a:p>
            <a:r>
              <a:rPr lang="en-US" sz="1400" dirty="0"/>
              <a:t>Ordinances that require a given share of new construction to be affordable by people with low to moderate incomes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B257-85B4-4A88-879B-69CE7DA1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8955-5ED8-4FD9-B532-CF2D5F99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RCW 36.70A.540 likely permits jurisdictions to adopt both mandatory and voluntary incentive zoning programs</a:t>
            </a:r>
          </a:p>
          <a:p>
            <a:r>
              <a:rPr lang="en-US" dirty="0"/>
              <a:t>WAC 365-196-870</a:t>
            </a:r>
          </a:p>
          <a:p>
            <a:pPr lvl="1"/>
            <a:r>
              <a:rPr lang="en-US" dirty="0"/>
              <a:t>Counties and cities may establish an incentive program that is either required or optional</a:t>
            </a:r>
          </a:p>
          <a:p>
            <a:r>
              <a:rPr lang="en-US" dirty="0"/>
              <a:t>Most common inclusionary zoning</a:t>
            </a:r>
          </a:p>
          <a:p>
            <a:pPr lvl="1"/>
            <a:r>
              <a:rPr lang="en-US" dirty="0"/>
              <a:t>Mandatory set asides</a:t>
            </a:r>
          </a:p>
          <a:p>
            <a:pPr lvl="1"/>
            <a:r>
              <a:rPr lang="en-US" dirty="0"/>
              <a:t>Voluntary incentive programs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2" descr="Image result for affordable housing">
            <a:extLst>
              <a:ext uri="{FF2B5EF4-FFF2-40B4-BE49-F238E27FC236}">
                <a16:creationId xmlns:a16="http://schemas.microsoft.com/office/drawing/2014/main" id="{EA27EB41-5BDA-4E16-9FEA-AB5A9B8A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59" y="4459865"/>
            <a:ext cx="4170652" cy="21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Inclusionary Zoning - Mandatory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6807490" cy="2812473"/>
          </a:xfrm>
        </p:spPr>
        <p:txBody>
          <a:bodyPr/>
          <a:lstStyle/>
          <a:p>
            <a:pPr algn="just"/>
            <a:r>
              <a:rPr lang="en-US" dirty="0"/>
              <a:t>Mandatory inclusionary zoning regulations usually specify the following: </a:t>
            </a:r>
          </a:p>
          <a:p>
            <a:pPr lvl="1" algn="just"/>
            <a:r>
              <a:rPr lang="en-US" dirty="0"/>
              <a:t>Minimum quantity of affordable units</a:t>
            </a:r>
          </a:p>
          <a:p>
            <a:pPr lvl="1" algn="just"/>
            <a:r>
              <a:rPr lang="en-US" dirty="0"/>
              <a:t>Targeted income range of households to be served </a:t>
            </a:r>
          </a:p>
          <a:p>
            <a:pPr lvl="1" algn="just"/>
            <a:r>
              <a:rPr lang="en-US" dirty="0"/>
              <a:t>Time period within which the designated units must be maintained as “affordable”</a:t>
            </a:r>
          </a:p>
          <a:p>
            <a:pPr lvl="1" algn="just"/>
            <a:r>
              <a:rPr lang="en-US" dirty="0"/>
              <a:t>Geographic scope of such regulations 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1028" name="Picture 4" descr="Inclusionary Zoning: One Approach to Create Affordable Housing">
            <a:extLst>
              <a:ext uri="{FF2B5EF4-FFF2-40B4-BE49-F238E27FC236}">
                <a16:creationId xmlns:a16="http://schemas.microsoft.com/office/drawing/2014/main" id="{9DB469BD-2D37-4383-B58B-798296FD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31" y="4224338"/>
            <a:ext cx="3567762" cy="23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659</TotalTime>
  <Words>899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Rockwell</vt:lpstr>
      <vt:lpstr>Wingdings</vt:lpstr>
      <vt:lpstr>Advantage</vt:lpstr>
      <vt:lpstr>Affordable Housing &amp;  Land Use Issues</vt:lpstr>
      <vt:lpstr>Overview</vt:lpstr>
      <vt:lpstr>Future figures</vt:lpstr>
      <vt:lpstr>Housing gap is shrinking, but slowly</vt:lpstr>
      <vt:lpstr>Barriers to Housing Supply</vt:lpstr>
      <vt:lpstr>Land Use Tools for Housing Supply</vt:lpstr>
      <vt:lpstr>Inclusionary Zoning</vt:lpstr>
      <vt:lpstr>Inclusionary Zoning</vt:lpstr>
      <vt:lpstr>Inclusionary Zoning - Mandatory</vt:lpstr>
      <vt:lpstr>Inclusionary Zoning</vt:lpstr>
      <vt:lpstr>Inclusionary Zoning – Challenges </vt:lpstr>
      <vt:lpstr>Inclusionary Zoning - Challenges</vt:lpstr>
      <vt:lpstr>Bonus Densities</vt:lpstr>
      <vt:lpstr>Housing Innovations Program (HIP)</vt:lpstr>
      <vt:lpstr>Fee Waivers, Reductions,  or Other Altered Charges</vt:lpstr>
      <vt:lpstr>Multi-Family Tax Exemption</vt:lpstr>
      <vt:lpstr>Other Planning Approaches</vt:lpstr>
      <vt:lpstr>Relevant Case Law</vt:lpstr>
      <vt:lpstr>What Else Can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&amp;  Land Use Factors</dc:title>
  <dc:creator>Megan DeCollibus</dc:creator>
  <cp:lastModifiedBy>Megan Clark</cp:lastModifiedBy>
  <cp:revision>20</cp:revision>
  <cp:lastPrinted>2017-10-25T21:28:12Z</cp:lastPrinted>
  <dcterms:created xsi:type="dcterms:W3CDTF">2017-10-20T04:14:21Z</dcterms:created>
  <dcterms:modified xsi:type="dcterms:W3CDTF">2017-10-26T17:42:48Z</dcterms:modified>
</cp:coreProperties>
</file>