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3" r:id="rId1"/>
  </p:sldMasterIdLst>
  <p:notesMasterIdLst>
    <p:notesMasterId r:id="rId135"/>
  </p:notesMasterIdLst>
  <p:handoutMasterIdLst>
    <p:handoutMasterId r:id="rId136"/>
  </p:handoutMasterIdLst>
  <p:sldIdLst>
    <p:sldId id="330" r:id="rId2"/>
    <p:sldId id="994" r:id="rId3"/>
    <p:sldId id="1223" r:id="rId4"/>
    <p:sldId id="1158" r:id="rId5"/>
    <p:sldId id="1205" r:id="rId6"/>
    <p:sldId id="1206" r:id="rId7"/>
    <p:sldId id="1207" r:id="rId8"/>
    <p:sldId id="1208" r:id="rId9"/>
    <p:sldId id="1209" r:id="rId10"/>
    <p:sldId id="1210" r:id="rId11"/>
    <p:sldId id="1211" r:id="rId12"/>
    <p:sldId id="1212" r:id="rId13"/>
    <p:sldId id="1213" r:id="rId14"/>
    <p:sldId id="1214" r:id="rId15"/>
    <p:sldId id="1216" r:id="rId16"/>
    <p:sldId id="1217" r:id="rId17"/>
    <p:sldId id="1219" r:id="rId18"/>
    <p:sldId id="1220" r:id="rId19"/>
    <p:sldId id="1221" r:id="rId20"/>
    <p:sldId id="1204" r:id="rId21"/>
    <p:sldId id="1077" r:id="rId22"/>
    <p:sldId id="1078" r:id="rId23"/>
    <p:sldId id="1079" r:id="rId24"/>
    <p:sldId id="1080" r:id="rId25"/>
    <p:sldId id="1081" r:id="rId26"/>
    <p:sldId id="1082" r:id="rId27"/>
    <p:sldId id="1083" r:id="rId28"/>
    <p:sldId id="1084" r:id="rId29"/>
    <p:sldId id="1085" r:id="rId30"/>
    <p:sldId id="1086" r:id="rId31"/>
    <p:sldId id="1087" r:id="rId32"/>
    <p:sldId id="1088" r:id="rId33"/>
    <p:sldId id="1089" r:id="rId34"/>
    <p:sldId id="1090" r:id="rId35"/>
    <p:sldId id="1091" r:id="rId36"/>
    <p:sldId id="1201" r:id="rId37"/>
    <p:sldId id="1092" r:id="rId38"/>
    <p:sldId id="1093" r:id="rId39"/>
    <p:sldId id="1094" r:id="rId40"/>
    <p:sldId id="1222" r:id="rId41"/>
    <p:sldId id="1095" r:id="rId42"/>
    <p:sldId id="1134" r:id="rId43"/>
    <p:sldId id="1135" r:id="rId44"/>
    <p:sldId id="1143" r:id="rId45"/>
    <p:sldId id="1144" r:id="rId46"/>
    <p:sldId id="1145" r:id="rId47"/>
    <p:sldId id="1146" r:id="rId48"/>
    <p:sldId id="1147" r:id="rId49"/>
    <p:sldId id="1148" r:id="rId50"/>
    <p:sldId id="1149" r:id="rId51"/>
    <p:sldId id="1150" r:id="rId52"/>
    <p:sldId id="1151" r:id="rId53"/>
    <p:sldId id="1152" r:id="rId54"/>
    <p:sldId id="1154" r:id="rId55"/>
    <p:sldId id="1142" r:id="rId56"/>
    <p:sldId id="1155" r:id="rId57"/>
    <p:sldId id="1141" r:id="rId58"/>
    <p:sldId id="1156" r:id="rId59"/>
    <p:sldId id="1140" r:id="rId60"/>
    <p:sldId id="1175" r:id="rId61"/>
    <p:sldId id="1203" r:id="rId62"/>
    <p:sldId id="1202" r:id="rId63"/>
    <p:sldId id="1177" r:id="rId64"/>
    <p:sldId id="1178" r:id="rId65"/>
    <p:sldId id="1179" r:id="rId66"/>
    <p:sldId id="1180" r:id="rId67"/>
    <p:sldId id="1181" r:id="rId68"/>
    <p:sldId id="1182" r:id="rId69"/>
    <p:sldId id="1183" r:id="rId70"/>
    <p:sldId id="1184" r:id="rId71"/>
    <p:sldId id="1185" r:id="rId72"/>
    <p:sldId id="1186" r:id="rId73"/>
    <p:sldId id="1187" r:id="rId74"/>
    <p:sldId id="1188" r:id="rId75"/>
    <p:sldId id="1189" r:id="rId76"/>
    <p:sldId id="1190" r:id="rId77"/>
    <p:sldId id="1191" r:id="rId78"/>
    <p:sldId id="1192" r:id="rId79"/>
    <p:sldId id="1193" r:id="rId80"/>
    <p:sldId id="1194" r:id="rId81"/>
    <p:sldId id="1195" r:id="rId82"/>
    <p:sldId id="1196" r:id="rId83"/>
    <p:sldId id="1197" r:id="rId84"/>
    <p:sldId id="1198" r:id="rId85"/>
    <p:sldId id="1199" r:id="rId86"/>
    <p:sldId id="1200" r:id="rId87"/>
    <p:sldId id="949" r:id="rId88"/>
    <p:sldId id="1040" r:id="rId89"/>
    <p:sldId id="1042" r:id="rId90"/>
    <p:sldId id="1041" r:id="rId91"/>
    <p:sldId id="1043" r:id="rId92"/>
    <p:sldId id="1044" r:id="rId93"/>
    <p:sldId id="1045" r:id="rId94"/>
    <p:sldId id="1046" r:id="rId95"/>
    <p:sldId id="1047" r:id="rId96"/>
    <p:sldId id="1048" r:id="rId97"/>
    <p:sldId id="1049" r:id="rId98"/>
    <p:sldId id="1050" r:id="rId99"/>
    <p:sldId id="1051" r:id="rId100"/>
    <p:sldId id="1053" r:id="rId101"/>
    <p:sldId id="1052" r:id="rId102"/>
    <p:sldId id="1054" r:id="rId103"/>
    <p:sldId id="1224" r:id="rId104"/>
    <p:sldId id="1056" r:id="rId105"/>
    <p:sldId id="1057" r:id="rId106"/>
    <p:sldId id="1055" r:id="rId107"/>
    <p:sldId id="1058" r:id="rId108"/>
    <p:sldId id="1059" r:id="rId109"/>
    <p:sldId id="1060" r:id="rId110"/>
    <p:sldId id="1061" r:id="rId111"/>
    <p:sldId id="1067" r:id="rId112"/>
    <p:sldId id="1066" r:id="rId113"/>
    <p:sldId id="1069" r:id="rId114"/>
    <p:sldId id="1068" r:id="rId115"/>
    <p:sldId id="1073" r:id="rId116"/>
    <p:sldId id="1072" r:id="rId117"/>
    <p:sldId id="1074" r:id="rId118"/>
    <p:sldId id="1071" r:id="rId119"/>
    <p:sldId id="1070" r:id="rId120"/>
    <p:sldId id="1075" r:id="rId121"/>
    <p:sldId id="1065" r:id="rId122"/>
    <p:sldId id="1064" r:id="rId123"/>
    <p:sldId id="1161" r:id="rId124"/>
    <p:sldId id="1165" r:id="rId125"/>
    <p:sldId id="1164" r:id="rId126"/>
    <p:sldId id="1163" r:id="rId127"/>
    <p:sldId id="1162" r:id="rId128"/>
    <p:sldId id="1167" r:id="rId129"/>
    <p:sldId id="1171" r:id="rId130"/>
    <p:sldId id="1170" r:id="rId131"/>
    <p:sldId id="1172" r:id="rId132"/>
    <p:sldId id="1173" r:id="rId133"/>
    <p:sldId id="1174" r:id="rId134"/>
  </p:sldIdLst>
  <p:sldSz cx="9144000" cy="6858000" type="screen4x3"/>
  <p:notesSz cx="7077075" cy="9363075"/>
  <p:defaultTextStyle>
    <a:defPPr>
      <a:defRPr lang="en-US"/>
    </a:defPPr>
    <a:lvl1pPr algn="l" rtl="0" fontAlgn="base">
      <a:spcBef>
        <a:spcPct val="0"/>
      </a:spcBef>
      <a:spcAft>
        <a:spcPct val="0"/>
      </a:spcAft>
      <a:defRPr sz="4400" kern="1200">
        <a:solidFill>
          <a:schemeClr val="bg2"/>
        </a:solidFill>
        <a:latin typeface="Arial" charset="0"/>
        <a:ea typeface="+mn-ea"/>
        <a:cs typeface="Arial" charset="0"/>
      </a:defRPr>
    </a:lvl1pPr>
    <a:lvl2pPr marL="457200" algn="l" rtl="0" fontAlgn="base">
      <a:spcBef>
        <a:spcPct val="0"/>
      </a:spcBef>
      <a:spcAft>
        <a:spcPct val="0"/>
      </a:spcAft>
      <a:defRPr sz="4400" kern="1200">
        <a:solidFill>
          <a:schemeClr val="bg2"/>
        </a:solidFill>
        <a:latin typeface="Arial" charset="0"/>
        <a:ea typeface="+mn-ea"/>
        <a:cs typeface="Arial" charset="0"/>
      </a:defRPr>
    </a:lvl2pPr>
    <a:lvl3pPr marL="914400" algn="l" rtl="0" fontAlgn="base">
      <a:spcBef>
        <a:spcPct val="0"/>
      </a:spcBef>
      <a:spcAft>
        <a:spcPct val="0"/>
      </a:spcAft>
      <a:defRPr sz="4400" kern="1200">
        <a:solidFill>
          <a:schemeClr val="bg2"/>
        </a:solidFill>
        <a:latin typeface="Arial" charset="0"/>
        <a:ea typeface="+mn-ea"/>
        <a:cs typeface="Arial" charset="0"/>
      </a:defRPr>
    </a:lvl3pPr>
    <a:lvl4pPr marL="1371600" algn="l" rtl="0" fontAlgn="base">
      <a:spcBef>
        <a:spcPct val="0"/>
      </a:spcBef>
      <a:spcAft>
        <a:spcPct val="0"/>
      </a:spcAft>
      <a:defRPr sz="4400" kern="1200">
        <a:solidFill>
          <a:schemeClr val="bg2"/>
        </a:solidFill>
        <a:latin typeface="Arial" charset="0"/>
        <a:ea typeface="+mn-ea"/>
        <a:cs typeface="Arial" charset="0"/>
      </a:defRPr>
    </a:lvl4pPr>
    <a:lvl5pPr marL="1828800" algn="l" rtl="0" fontAlgn="base">
      <a:spcBef>
        <a:spcPct val="0"/>
      </a:spcBef>
      <a:spcAft>
        <a:spcPct val="0"/>
      </a:spcAft>
      <a:defRPr sz="4400" kern="1200">
        <a:solidFill>
          <a:schemeClr val="bg2"/>
        </a:solidFill>
        <a:latin typeface="Arial" charset="0"/>
        <a:ea typeface="+mn-ea"/>
        <a:cs typeface="Arial" charset="0"/>
      </a:defRPr>
    </a:lvl5pPr>
    <a:lvl6pPr marL="2286000" algn="l" defTabSz="914400" rtl="0" eaLnBrk="1" latinLnBrk="0" hangingPunct="1">
      <a:defRPr sz="4400" kern="1200">
        <a:solidFill>
          <a:schemeClr val="bg2"/>
        </a:solidFill>
        <a:latin typeface="Arial" charset="0"/>
        <a:ea typeface="+mn-ea"/>
        <a:cs typeface="Arial" charset="0"/>
      </a:defRPr>
    </a:lvl6pPr>
    <a:lvl7pPr marL="2743200" algn="l" defTabSz="914400" rtl="0" eaLnBrk="1" latinLnBrk="0" hangingPunct="1">
      <a:defRPr sz="4400" kern="1200">
        <a:solidFill>
          <a:schemeClr val="bg2"/>
        </a:solidFill>
        <a:latin typeface="Arial" charset="0"/>
        <a:ea typeface="+mn-ea"/>
        <a:cs typeface="Arial" charset="0"/>
      </a:defRPr>
    </a:lvl7pPr>
    <a:lvl8pPr marL="3200400" algn="l" defTabSz="914400" rtl="0" eaLnBrk="1" latinLnBrk="0" hangingPunct="1">
      <a:defRPr sz="4400" kern="1200">
        <a:solidFill>
          <a:schemeClr val="bg2"/>
        </a:solidFill>
        <a:latin typeface="Arial" charset="0"/>
        <a:ea typeface="+mn-ea"/>
        <a:cs typeface="Arial" charset="0"/>
      </a:defRPr>
    </a:lvl8pPr>
    <a:lvl9pPr marL="3657600" algn="l" defTabSz="914400" rtl="0" eaLnBrk="1" latinLnBrk="0" hangingPunct="1">
      <a:defRPr sz="4400" kern="1200">
        <a:solidFill>
          <a:schemeClr val="bg2"/>
        </a:solidFill>
        <a:latin typeface="Arial" charset="0"/>
        <a:ea typeface="+mn-ea"/>
        <a:cs typeface="Arial" charset="0"/>
      </a:defRPr>
    </a:lvl9pPr>
  </p:defaultTextStyle>
  <p:extLst>
    <p:ext uri="{521415D9-36F7-43E2-AB2F-B90AF26B5E84}">
      <p14:sectionLst xmlns:p14="http://schemas.microsoft.com/office/powerpoint/2010/main">
        <p14:section name="Default Section" id="{26C728AB-D947-F746-A321-06E88F19C084}">
          <p14:sldIdLst>
            <p14:sldId id="330"/>
            <p14:sldId id="994"/>
            <p14:sldId id="1223"/>
            <p14:sldId id="1158"/>
            <p14:sldId id="1205"/>
            <p14:sldId id="1206"/>
            <p14:sldId id="1207"/>
            <p14:sldId id="1208"/>
            <p14:sldId id="1209"/>
            <p14:sldId id="1210"/>
            <p14:sldId id="1211"/>
            <p14:sldId id="1212"/>
            <p14:sldId id="1213"/>
            <p14:sldId id="1214"/>
            <p14:sldId id="1216"/>
            <p14:sldId id="1217"/>
            <p14:sldId id="1219"/>
            <p14:sldId id="1220"/>
            <p14:sldId id="1221"/>
            <p14:sldId id="1204"/>
            <p14:sldId id="1077"/>
            <p14:sldId id="1078"/>
            <p14:sldId id="1079"/>
            <p14:sldId id="1080"/>
            <p14:sldId id="1081"/>
            <p14:sldId id="1082"/>
            <p14:sldId id="1083"/>
            <p14:sldId id="1084"/>
            <p14:sldId id="1085"/>
            <p14:sldId id="1086"/>
            <p14:sldId id="1087"/>
            <p14:sldId id="1088"/>
            <p14:sldId id="1089"/>
            <p14:sldId id="1090"/>
            <p14:sldId id="1091"/>
            <p14:sldId id="1201"/>
            <p14:sldId id="1092"/>
            <p14:sldId id="1093"/>
            <p14:sldId id="1094"/>
            <p14:sldId id="1222"/>
            <p14:sldId id="1095"/>
            <p14:sldId id="1134"/>
            <p14:sldId id="1135"/>
            <p14:sldId id="1143"/>
            <p14:sldId id="1144"/>
            <p14:sldId id="1145"/>
            <p14:sldId id="1146"/>
            <p14:sldId id="1147"/>
            <p14:sldId id="1148"/>
            <p14:sldId id="1149"/>
            <p14:sldId id="1150"/>
            <p14:sldId id="1151"/>
            <p14:sldId id="1152"/>
            <p14:sldId id="1154"/>
            <p14:sldId id="1142"/>
            <p14:sldId id="1155"/>
            <p14:sldId id="1141"/>
            <p14:sldId id="1156"/>
            <p14:sldId id="1140"/>
            <p14:sldId id="1175"/>
            <p14:sldId id="1203"/>
            <p14:sldId id="1202"/>
            <p14:sldId id="1177"/>
            <p14:sldId id="1178"/>
            <p14:sldId id="1179"/>
            <p14:sldId id="1180"/>
            <p14:sldId id="1181"/>
            <p14:sldId id="1182"/>
            <p14:sldId id="1183"/>
            <p14:sldId id="1184"/>
            <p14:sldId id="1185"/>
            <p14:sldId id="1186"/>
            <p14:sldId id="1187"/>
            <p14:sldId id="1188"/>
            <p14:sldId id="1189"/>
            <p14:sldId id="1190"/>
            <p14:sldId id="1191"/>
            <p14:sldId id="1192"/>
            <p14:sldId id="1193"/>
            <p14:sldId id="1194"/>
            <p14:sldId id="1195"/>
            <p14:sldId id="1196"/>
            <p14:sldId id="1197"/>
            <p14:sldId id="1198"/>
            <p14:sldId id="1199"/>
            <p14:sldId id="1200"/>
            <p14:sldId id="949"/>
            <p14:sldId id="1040"/>
            <p14:sldId id="1042"/>
            <p14:sldId id="1041"/>
            <p14:sldId id="1043"/>
            <p14:sldId id="1044"/>
            <p14:sldId id="1045"/>
            <p14:sldId id="1046"/>
            <p14:sldId id="1047"/>
            <p14:sldId id="1048"/>
            <p14:sldId id="1049"/>
            <p14:sldId id="1050"/>
            <p14:sldId id="1051"/>
            <p14:sldId id="1053"/>
            <p14:sldId id="1052"/>
            <p14:sldId id="1054"/>
            <p14:sldId id="1224"/>
            <p14:sldId id="1056"/>
            <p14:sldId id="1057"/>
            <p14:sldId id="1055"/>
            <p14:sldId id="1058"/>
            <p14:sldId id="1059"/>
            <p14:sldId id="1060"/>
            <p14:sldId id="1061"/>
            <p14:sldId id="1067"/>
            <p14:sldId id="1066"/>
            <p14:sldId id="1069"/>
            <p14:sldId id="1068"/>
            <p14:sldId id="1073"/>
            <p14:sldId id="1072"/>
            <p14:sldId id="1074"/>
            <p14:sldId id="1071"/>
            <p14:sldId id="1070"/>
            <p14:sldId id="1075"/>
            <p14:sldId id="1065"/>
            <p14:sldId id="1064"/>
            <p14:sldId id="1161"/>
            <p14:sldId id="1165"/>
            <p14:sldId id="1164"/>
            <p14:sldId id="1163"/>
            <p14:sldId id="1162"/>
            <p14:sldId id="1167"/>
            <p14:sldId id="1171"/>
            <p14:sldId id="1170"/>
            <p14:sldId id="1172"/>
            <p14:sldId id="1173"/>
          </p14:sldIdLst>
        </p14:section>
        <p14:section name="Untitled Section" id="{BCFA46E7-71CB-AC49-9754-C47CC2421F36}">
          <p14:sldIdLst>
            <p14:sldId id="117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9">
          <p15:clr>
            <a:srgbClr val="A4A3A4"/>
          </p15:clr>
        </p15:guide>
        <p15:guide id="2" pos="22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99" autoAdjust="0"/>
    <p:restoredTop sz="94639" autoAdjust="0"/>
  </p:normalViewPr>
  <p:slideViewPr>
    <p:cSldViewPr snapToGrid="0">
      <p:cViewPr>
        <p:scale>
          <a:sx n="100" d="100"/>
          <a:sy n="100" d="100"/>
        </p:scale>
        <p:origin x="1152" y="402"/>
      </p:cViewPr>
      <p:guideLst>
        <p:guide orient="horz" pos="2160"/>
        <p:guide pos="2880"/>
      </p:guideLst>
    </p:cSldViewPr>
  </p:slideViewPr>
  <p:outlineViewPr>
    <p:cViewPr>
      <p:scale>
        <a:sx n="33" d="100"/>
        <a:sy n="33" d="100"/>
      </p:scale>
      <p:origin x="54" y="95004"/>
    </p:cViewPr>
  </p:outlineViewPr>
  <p:notesTextViewPr>
    <p:cViewPr>
      <p:scale>
        <a:sx n="100" d="100"/>
        <a:sy n="100" d="100"/>
      </p:scale>
      <p:origin x="0" y="0"/>
    </p:cViewPr>
  </p:notesTextViewPr>
  <p:sorterViewPr>
    <p:cViewPr>
      <p:scale>
        <a:sx n="130" d="100"/>
        <a:sy n="130" d="100"/>
      </p:scale>
      <p:origin x="0" y="53730"/>
    </p:cViewPr>
  </p:sorterViewPr>
  <p:notesViewPr>
    <p:cSldViewPr snapToGrid="0">
      <p:cViewPr varScale="1">
        <p:scale>
          <a:sx n="87" d="100"/>
          <a:sy n="87" d="100"/>
        </p:scale>
        <p:origin x="-3822" y="-78"/>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9682" name="Rectangle 2"/>
          <p:cNvSpPr>
            <a:spLocks noGrp="1" noChangeArrowheads="1"/>
          </p:cNvSpPr>
          <p:nvPr>
            <p:ph type="hdr" sz="quarter"/>
          </p:nvPr>
        </p:nvSpPr>
        <p:spPr bwMode="auto">
          <a:xfrm>
            <a:off x="0" y="0"/>
            <a:ext cx="3066733" cy="468474"/>
          </a:xfrm>
          <a:prstGeom prst="rect">
            <a:avLst/>
          </a:prstGeom>
          <a:noFill/>
          <a:ln w="9525">
            <a:noFill/>
            <a:miter lim="800000"/>
            <a:headEnd/>
            <a:tailEnd/>
          </a:ln>
          <a:effectLst/>
        </p:spPr>
        <p:txBody>
          <a:bodyPr vert="horz" wrap="square" lIns="93049" tIns="46525" rIns="93049" bIns="46525" numCol="1" anchor="t" anchorCtr="0" compatLnSpc="1">
            <a:prstTxWarp prst="textNoShape">
              <a:avLst/>
            </a:prstTxWarp>
          </a:bodyPr>
          <a:lstStyle>
            <a:lvl1pPr eaLnBrk="1" hangingPunct="1">
              <a:defRPr sz="1200">
                <a:solidFill>
                  <a:schemeClr val="tx1"/>
                </a:solidFill>
                <a:effectLst/>
                <a:cs typeface="+mn-cs"/>
              </a:defRPr>
            </a:lvl1pPr>
          </a:lstStyle>
          <a:p>
            <a:pPr>
              <a:defRPr/>
            </a:pPr>
            <a:endParaRPr lang="en-US" dirty="0"/>
          </a:p>
        </p:txBody>
      </p:sp>
      <p:sp>
        <p:nvSpPr>
          <p:cNvPr id="199683" name="Rectangle 3"/>
          <p:cNvSpPr>
            <a:spLocks noGrp="1" noChangeArrowheads="1"/>
          </p:cNvSpPr>
          <p:nvPr>
            <p:ph type="dt" sz="quarter" idx="1"/>
          </p:nvPr>
        </p:nvSpPr>
        <p:spPr bwMode="auto">
          <a:xfrm>
            <a:off x="4008705" y="0"/>
            <a:ext cx="3066733" cy="468474"/>
          </a:xfrm>
          <a:prstGeom prst="rect">
            <a:avLst/>
          </a:prstGeom>
          <a:noFill/>
          <a:ln w="9525">
            <a:noFill/>
            <a:miter lim="800000"/>
            <a:headEnd/>
            <a:tailEnd/>
          </a:ln>
          <a:effectLst/>
        </p:spPr>
        <p:txBody>
          <a:bodyPr vert="horz" wrap="square" lIns="93049" tIns="46525" rIns="93049" bIns="46525" numCol="1" anchor="t" anchorCtr="0" compatLnSpc="1">
            <a:prstTxWarp prst="textNoShape">
              <a:avLst/>
            </a:prstTxWarp>
          </a:bodyPr>
          <a:lstStyle>
            <a:lvl1pPr algn="r" eaLnBrk="1" hangingPunct="1">
              <a:defRPr sz="1200">
                <a:solidFill>
                  <a:schemeClr val="tx1"/>
                </a:solidFill>
                <a:effectLst/>
                <a:cs typeface="+mn-cs"/>
              </a:defRPr>
            </a:lvl1pPr>
          </a:lstStyle>
          <a:p>
            <a:pPr>
              <a:defRPr/>
            </a:pPr>
            <a:endParaRPr lang="en-US" dirty="0"/>
          </a:p>
        </p:txBody>
      </p:sp>
      <p:sp>
        <p:nvSpPr>
          <p:cNvPr id="199684" name="Rectangle 4"/>
          <p:cNvSpPr>
            <a:spLocks noGrp="1" noChangeArrowheads="1"/>
          </p:cNvSpPr>
          <p:nvPr>
            <p:ph type="ftr" sz="quarter" idx="2"/>
          </p:nvPr>
        </p:nvSpPr>
        <p:spPr bwMode="auto">
          <a:xfrm>
            <a:off x="0" y="8893003"/>
            <a:ext cx="3066733" cy="468474"/>
          </a:xfrm>
          <a:prstGeom prst="rect">
            <a:avLst/>
          </a:prstGeom>
          <a:noFill/>
          <a:ln w="9525">
            <a:noFill/>
            <a:miter lim="800000"/>
            <a:headEnd/>
            <a:tailEnd/>
          </a:ln>
          <a:effectLst/>
        </p:spPr>
        <p:txBody>
          <a:bodyPr vert="horz" wrap="square" lIns="93049" tIns="46525" rIns="93049" bIns="46525" numCol="1" anchor="b" anchorCtr="0" compatLnSpc="1">
            <a:prstTxWarp prst="textNoShape">
              <a:avLst/>
            </a:prstTxWarp>
          </a:bodyPr>
          <a:lstStyle>
            <a:lvl1pPr eaLnBrk="1" hangingPunct="1">
              <a:defRPr sz="1200">
                <a:solidFill>
                  <a:schemeClr val="tx1"/>
                </a:solidFill>
                <a:effectLst/>
                <a:cs typeface="+mn-cs"/>
              </a:defRPr>
            </a:lvl1pPr>
          </a:lstStyle>
          <a:p>
            <a:pPr>
              <a:defRPr/>
            </a:pPr>
            <a:endParaRPr lang="en-US" dirty="0"/>
          </a:p>
        </p:txBody>
      </p:sp>
      <p:sp>
        <p:nvSpPr>
          <p:cNvPr id="199685" name="Rectangle 5"/>
          <p:cNvSpPr>
            <a:spLocks noGrp="1" noChangeArrowheads="1"/>
          </p:cNvSpPr>
          <p:nvPr>
            <p:ph type="sldNum" sz="quarter" idx="3"/>
          </p:nvPr>
        </p:nvSpPr>
        <p:spPr bwMode="auto">
          <a:xfrm>
            <a:off x="4008705" y="8893003"/>
            <a:ext cx="3066733" cy="468474"/>
          </a:xfrm>
          <a:prstGeom prst="rect">
            <a:avLst/>
          </a:prstGeom>
          <a:noFill/>
          <a:ln w="9525">
            <a:noFill/>
            <a:miter lim="800000"/>
            <a:headEnd/>
            <a:tailEnd/>
          </a:ln>
          <a:effectLst/>
        </p:spPr>
        <p:txBody>
          <a:bodyPr vert="horz" wrap="square" lIns="93049" tIns="46525" rIns="93049" bIns="46525" numCol="1" anchor="b" anchorCtr="0" compatLnSpc="1">
            <a:prstTxWarp prst="textNoShape">
              <a:avLst/>
            </a:prstTxWarp>
          </a:bodyPr>
          <a:lstStyle>
            <a:lvl1pPr algn="r" eaLnBrk="1" hangingPunct="1">
              <a:defRPr sz="1200">
                <a:solidFill>
                  <a:schemeClr val="tx1"/>
                </a:solidFill>
                <a:effectLst/>
                <a:cs typeface="+mn-cs"/>
              </a:defRPr>
            </a:lvl1pPr>
          </a:lstStyle>
          <a:p>
            <a:pPr>
              <a:defRPr/>
            </a:pPr>
            <a:fld id="{5A5EE1B9-D4AA-4138-8B7E-B8EAFDE59B74}" type="slidenum">
              <a:rPr lang="en-US"/>
              <a:pPr>
                <a:defRPr/>
              </a:pPr>
              <a:t>‹#›</a:t>
            </a:fld>
            <a:endParaRPr lang="en-US" dirty="0"/>
          </a:p>
        </p:txBody>
      </p:sp>
    </p:spTree>
    <p:extLst>
      <p:ext uri="{BB962C8B-B14F-4D97-AF65-F5344CB8AC3E}">
        <p14:creationId xmlns:p14="http://schemas.microsoft.com/office/powerpoint/2010/main" val="40209595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bwMode="auto">
          <a:xfrm>
            <a:off x="0" y="0"/>
            <a:ext cx="3066733" cy="468474"/>
          </a:xfrm>
          <a:prstGeom prst="rect">
            <a:avLst/>
          </a:prstGeom>
          <a:noFill/>
          <a:ln w="9525">
            <a:noFill/>
            <a:miter lim="800000"/>
            <a:headEnd/>
            <a:tailEnd/>
          </a:ln>
          <a:effectLst/>
        </p:spPr>
        <p:txBody>
          <a:bodyPr vert="horz" wrap="square" lIns="93049" tIns="46525" rIns="93049" bIns="46525" numCol="1" anchor="t" anchorCtr="0" compatLnSpc="1">
            <a:prstTxWarp prst="textNoShape">
              <a:avLst/>
            </a:prstTxWarp>
          </a:bodyPr>
          <a:lstStyle>
            <a:lvl1pPr eaLnBrk="1" hangingPunct="1">
              <a:defRPr sz="1200">
                <a:solidFill>
                  <a:schemeClr val="tx1"/>
                </a:solidFill>
                <a:effectLst/>
                <a:cs typeface="+mn-cs"/>
              </a:defRPr>
            </a:lvl1pPr>
          </a:lstStyle>
          <a:p>
            <a:pPr>
              <a:defRPr/>
            </a:pPr>
            <a:endParaRPr lang="en-US" dirty="0"/>
          </a:p>
        </p:txBody>
      </p:sp>
      <p:sp>
        <p:nvSpPr>
          <p:cNvPr id="87043" name="Rectangle 3"/>
          <p:cNvSpPr>
            <a:spLocks noGrp="1" noChangeArrowheads="1"/>
          </p:cNvSpPr>
          <p:nvPr>
            <p:ph type="dt" idx="1"/>
          </p:nvPr>
        </p:nvSpPr>
        <p:spPr bwMode="auto">
          <a:xfrm>
            <a:off x="4008705" y="0"/>
            <a:ext cx="3066733" cy="468474"/>
          </a:xfrm>
          <a:prstGeom prst="rect">
            <a:avLst/>
          </a:prstGeom>
          <a:noFill/>
          <a:ln w="9525">
            <a:noFill/>
            <a:miter lim="800000"/>
            <a:headEnd/>
            <a:tailEnd/>
          </a:ln>
          <a:effectLst/>
        </p:spPr>
        <p:txBody>
          <a:bodyPr vert="horz" wrap="square" lIns="93049" tIns="46525" rIns="93049" bIns="46525" numCol="1" anchor="t" anchorCtr="0" compatLnSpc="1">
            <a:prstTxWarp prst="textNoShape">
              <a:avLst/>
            </a:prstTxWarp>
          </a:bodyPr>
          <a:lstStyle>
            <a:lvl1pPr algn="r" eaLnBrk="1" hangingPunct="1">
              <a:defRPr sz="1200">
                <a:solidFill>
                  <a:schemeClr val="tx1"/>
                </a:solidFill>
                <a:effectLst/>
                <a:cs typeface="+mn-cs"/>
              </a:defRPr>
            </a:lvl1pPr>
          </a:lstStyle>
          <a:p>
            <a:pPr>
              <a:defRPr/>
            </a:pPr>
            <a:endParaRPr lang="en-US" dirty="0"/>
          </a:p>
        </p:txBody>
      </p:sp>
      <p:sp>
        <p:nvSpPr>
          <p:cNvPr id="32772" name="Rectangle 4"/>
          <p:cNvSpPr>
            <a:spLocks noGrp="1" noRot="1" noChangeAspect="1" noChangeArrowheads="1" noTextEdit="1"/>
          </p:cNvSpPr>
          <p:nvPr>
            <p:ph type="sldImg" idx="2"/>
          </p:nvPr>
        </p:nvSpPr>
        <p:spPr bwMode="auto">
          <a:xfrm>
            <a:off x="1196975" y="701675"/>
            <a:ext cx="4683125" cy="3511550"/>
          </a:xfrm>
          <a:prstGeom prst="rect">
            <a:avLst/>
          </a:prstGeom>
          <a:noFill/>
          <a:ln w="9525">
            <a:solidFill>
              <a:srgbClr val="000000"/>
            </a:solidFill>
            <a:miter lim="800000"/>
            <a:headEnd/>
            <a:tailEnd/>
          </a:ln>
        </p:spPr>
        <p:txBody>
          <a:bodyPr vert="horz" wrap="square" lIns="93049" tIns="46525" rIns="93049" bIns="46525" numCol="1" anchor="ctr" anchorCtr="0" compatLnSpc="1">
            <a:prstTxWarp prst="textNoShape">
              <a:avLst/>
            </a:prstTxWarp>
          </a:bodyPr>
          <a:lstStyle/>
          <a:p>
            <a:pPr lvl="0"/>
            <a:endParaRPr lang="en-US" noProof="0" dirty="0"/>
          </a:p>
        </p:txBody>
      </p:sp>
      <p:sp>
        <p:nvSpPr>
          <p:cNvPr id="87045" name="Rectangle 5"/>
          <p:cNvSpPr>
            <a:spLocks noGrp="1" noChangeArrowheads="1"/>
          </p:cNvSpPr>
          <p:nvPr>
            <p:ph type="body" sz="quarter" idx="3"/>
          </p:nvPr>
        </p:nvSpPr>
        <p:spPr bwMode="auto">
          <a:xfrm>
            <a:off x="707708" y="4448101"/>
            <a:ext cx="5661660" cy="4213064"/>
          </a:xfrm>
          <a:prstGeom prst="rect">
            <a:avLst/>
          </a:prstGeom>
          <a:noFill/>
          <a:ln w="9525">
            <a:noFill/>
            <a:miter lim="800000"/>
            <a:headEnd/>
            <a:tailEnd/>
          </a:ln>
          <a:effectLst/>
        </p:spPr>
        <p:txBody>
          <a:bodyPr vert="horz" wrap="square" lIns="93049" tIns="46525" rIns="93049" bIns="465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7046" name="Rectangle 6"/>
          <p:cNvSpPr>
            <a:spLocks noGrp="1" noChangeArrowheads="1"/>
          </p:cNvSpPr>
          <p:nvPr>
            <p:ph type="ftr" sz="quarter" idx="4"/>
          </p:nvPr>
        </p:nvSpPr>
        <p:spPr bwMode="auto">
          <a:xfrm>
            <a:off x="0" y="8893003"/>
            <a:ext cx="3066733" cy="468474"/>
          </a:xfrm>
          <a:prstGeom prst="rect">
            <a:avLst/>
          </a:prstGeom>
          <a:noFill/>
          <a:ln w="9525">
            <a:noFill/>
            <a:miter lim="800000"/>
            <a:headEnd/>
            <a:tailEnd/>
          </a:ln>
          <a:effectLst/>
        </p:spPr>
        <p:txBody>
          <a:bodyPr vert="horz" wrap="square" lIns="93049" tIns="46525" rIns="93049" bIns="46525" numCol="1" anchor="b" anchorCtr="0" compatLnSpc="1">
            <a:prstTxWarp prst="textNoShape">
              <a:avLst/>
            </a:prstTxWarp>
          </a:bodyPr>
          <a:lstStyle>
            <a:lvl1pPr eaLnBrk="1" hangingPunct="1">
              <a:defRPr sz="1200">
                <a:solidFill>
                  <a:schemeClr val="tx1"/>
                </a:solidFill>
                <a:effectLst/>
                <a:cs typeface="+mn-cs"/>
              </a:defRPr>
            </a:lvl1pPr>
          </a:lstStyle>
          <a:p>
            <a:pPr>
              <a:defRPr/>
            </a:pPr>
            <a:endParaRPr lang="en-US" dirty="0"/>
          </a:p>
        </p:txBody>
      </p:sp>
      <p:sp>
        <p:nvSpPr>
          <p:cNvPr id="87047" name="Rectangle 7"/>
          <p:cNvSpPr>
            <a:spLocks noGrp="1" noChangeArrowheads="1"/>
          </p:cNvSpPr>
          <p:nvPr>
            <p:ph type="sldNum" sz="quarter" idx="5"/>
          </p:nvPr>
        </p:nvSpPr>
        <p:spPr bwMode="auto">
          <a:xfrm>
            <a:off x="4008705" y="8893003"/>
            <a:ext cx="3066733" cy="468474"/>
          </a:xfrm>
          <a:prstGeom prst="rect">
            <a:avLst/>
          </a:prstGeom>
          <a:noFill/>
          <a:ln w="9525">
            <a:noFill/>
            <a:miter lim="800000"/>
            <a:headEnd/>
            <a:tailEnd/>
          </a:ln>
          <a:effectLst/>
        </p:spPr>
        <p:txBody>
          <a:bodyPr vert="horz" wrap="square" lIns="93049" tIns="46525" rIns="93049" bIns="46525" numCol="1" anchor="b" anchorCtr="0" compatLnSpc="1">
            <a:prstTxWarp prst="textNoShape">
              <a:avLst/>
            </a:prstTxWarp>
          </a:bodyPr>
          <a:lstStyle>
            <a:lvl1pPr algn="r" eaLnBrk="1" hangingPunct="1">
              <a:defRPr sz="1200">
                <a:solidFill>
                  <a:schemeClr val="tx1"/>
                </a:solidFill>
                <a:effectLst/>
                <a:cs typeface="+mn-cs"/>
              </a:defRPr>
            </a:lvl1pPr>
          </a:lstStyle>
          <a:p>
            <a:pPr>
              <a:defRPr/>
            </a:pPr>
            <a:fld id="{7970DD46-B8CD-4982-9898-DB474C4C6C69}" type="slidenum">
              <a:rPr lang="en-US"/>
              <a:pPr>
                <a:defRPr/>
              </a:pPr>
              <a:t>‹#›</a:t>
            </a:fld>
            <a:endParaRPr lang="en-US" dirty="0"/>
          </a:p>
        </p:txBody>
      </p:sp>
    </p:spTree>
    <p:extLst>
      <p:ext uri="{BB962C8B-B14F-4D97-AF65-F5344CB8AC3E}">
        <p14:creationId xmlns:p14="http://schemas.microsoft.com/office/powerpoint/2010/main" val="35487724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500">
                <a:solidFill>
                  <a:schemeClr val="bg2"/>
                </a:solidFill>
                <a:latin typeface="Arial" charset="0"/>
              </a:defRPr>
            </a:lvl1pPr>
            <a:lvl2pPr marL="756026" indent="-290779" eaLnBrk="0" hangingPunct="0">
              <a:defRPr sz="4500">
                <a:solidFill>
                  <a:schemeClr val="bg2"/>
                </a:solidFill>
                <a:latin typeface="Arial" charset="0"/>
              </a:defRPr>
            </a:lvl2pPr>
            <a:lvl3pPr marL="1163117" indent="-232623" eaLnBrk="0" hangingPunct="0">
              <a:defRPr sz="4500">
                <a:solidFill>
                  <a:schemeClr val="bg2"/>
                </a:solidFill>
                <a:latin typeface="Arial" charset="0"/>
              </a:defRPr>
            </a:lvl3pPr>
            <a:lvl4pPr marL="1628364" indent="-232623" eaLnBrk="0" hangingPunct="0">
              <a:defRPr sz="4500">
                <a:solidFill>
                  <a:schemeClr val="bg2"/>
                </a:solidFill>
                <a:latin typeface="Arial" charset="0"/>
              </a:defRPr>
            </a:lvl4pPr>
            <a:lvl5pPr marL="2093610" indent="-232623" eaLnBrk="0" hangingPunct="0">
              <a:defRPr sz="4500">
                <a:solidFill>
                  <a:schemeClr val="bg2"/>
                </a:solidFill>
                <a:latin typeface="Arial" charset="0"/>
              </a:defRPr>
            </a:lvl5pPr>
            <a:lvl6pPr marL="2558857" indent="-232623" eaLnBrk="0" fontAlgn="base" hangingPunct="0">
              <a:spcBef>
                <a:spcPct val="0"/>
              </a:spcBef>
              <a:spcAft>
                <a:spcPct val="0"/>
              </a:spcAft>
              <a:defRPr sz="4500">
                <a:solidFill>
                  <a:schemeClr val="bg2"/>
                </a:solidFill>
                <a:latin typeface="Arial" charset="0"/>
              </a:defRPr>
            </a:lvl6pPr>
            <a:lvl7pPr marL="3024104" indent="-232623" eaLnBrk="0" fontAlgn="base" hangingPunct="0">
              <a:spcBef>
                <a:spcPct val="0"/>
              </a:spcBef>
              <a:spcAft>
                <a:spcPct val="0"/>
              </a:spcAft>
              <a:defRPr sz="4500">
                <a:solidFill>
                  <a:schemeClr val="bg2"/>
                </a:solidFill>
                <a:latin typeface="Arial" charset="0"/>
              </a:defRPr>
            </a:lvl7pPr>
            <a:lvl8pPr marL="3489350" indent="-232623" eaLnBrk="0" fontAlgn="base" hangingPunct="0">
              <a:spcBef>
                <a:spcPct val="0"/>
              </a:spcBef>
              <a:spcAft>
                <a:spcPct val="0"/>
              </a:spcAft>
              <a:defRPr sz="4500">
                <a:solidFill>
                  <a:schemeClr val="bg2"/>
                </a:solidFill>
                <a:latin typeface="Arial" charset="0"/>
              </a:defRPr>
            </a:lvl8pPr>
            <a:lvl9pPr marL="3954597" indent="-232623" eaLnBrk="0" fontAlgn="base" hangingPunct="0">
              <a:spcBef>
                <a:spcPct val="0"/>
              </a:spcBef>
              <a:spcAft>
                <a:spcPct val="0"/>
              </a:spcAft>
              <a:defRPr sz="4500">
                <a:solidFill>
                  <a:schemeClr val="bg2"/>
                </a:solidFill>
                <a:latin typeface="Arial" charset="0"/>
              </a:defRPr>
            </a:lvl9pPr>
          </a:lstStyle>
          <a:p>
            <a:pPr eaLnBrk="1" hangingPunct="1">
              <a:defRPr/>
            </a:pPr>
            <a:fld id="{A1B950EF-1FB3-479D-A8F6-DB0A585013DD}" type="slidenum">
              <a:rPr lang="en-US" sz="1200">
                <a:solidFill>
                  <a:schemeClr val="tx1"/>
                </a:solidFill>
              </a:rPr>
              <a:pPr eaLnBrk="1" hangingPunct="1">
                <a:defRPr/>
              </a:pPr>
              <a:t>1</a:t>
            </a:fld>
            <a:endParaRPr lang="en-US" sz="1200" dirty="0">
              <a:solidFill>
                <a:schemeClr val="tx1"/>
              </a:solidFill>
            </a:endParaRPr>
          </a:p>
        </p:txBody>
      </p:sp>
      <p:sp>
        <p:nvSpPr>
          <p:cNvPr id="168963" name="Rectangle 2"/>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168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70DD46-B8CD-4982-9898-DB474C4C6C69}" type="slidenum">
              <a:rPr lang="en-US" smtClean="0">
                <a:solidFill>
                  <a:srgbClr val="EEECE1"/>
                </a:solidFill>
              </a:rPr>
              <a:pPr>
                <a:defRPr/>
              </a:pPr>
              <a:t>79</a:t>
            </a:fld>
            <a:endParaRPr lang="en-US" dirty="0">
              <a:solidFill>
                <a:srgbClr val="EEECE1"/>
              </a:solidFill>
            </a:endParaRPr>
          </a:p>
        </p:txBody>
      </p:sp>
    </p:spTree>
    <p:extLst>
      <p:ext uri="{BB962C8B-B14F-4D97-AF65-F5344CB8AC3E}">
        <p14:creationId xmlns:p14="http://schemas.microsoft.com/office/powerpoint/2010/main" val="26448844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70DD46-B8CD-4982-9898-DB474C4C6C69}" type="slidenum">
              <a:rPr lang="en-US" smtClean="0">
                <a:solidFill>
                  <a:srgbClr val="EEECE1"/>
                </a:solidFill>
              </a:rPr>
              <a:pPr>
                <a:defRPr/>
              </a:pPr>
              <a:t>80</a:t>
            </a:fld>
            <a:endParaRPr lang="en-US" dirty="0">
              <a:solidFill>
                <a:srgbClr val="EEECE1"/>
              </a:solidFill>
            </a:endParaRPr>
          </a:p>
        </p:txBody>
      </p:sp>
    </p:spTree>
    <p:extLst>
      <p:ext uri="{BB962C8B-B14F-4D97-AF65-F5344CB8AC3E}">
        <p14:creationId xmlns:p14="http://schemas.microsoft.com/office/powerpoint/2010/main" val="42928730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70DD46-B8CD-4982-9898-DB474C4C6C69}" type="slidenum">
              <a:rPr lang="en-US" smtClean="0">
                <a:solidFill>
                  <a:srgbClr val="EEECE1"/>
                </a:solidFill>
              </a:rPr>
              <a:pPr>
                <a:defRPr/>
              </a:pPr>
              <a:t>81</a:t>
            </a:fld>
            <a:endParaRPr lang="en-US" dirty="0">
              <a:solidFill>
                <a:srgbClr val="EEECE1"/>
              </a:solidFill>
            </a:endParaRPr>
          </a:p>
        </p:txBody>
      </p:sp>
    </p:spTree>
    <p:extLst>
      <p:ext uri="{BB962C8B-B14F-4D97-AF65-F5344CB8AC3E}">
        <p14:creationId xmlns:p14="http://schemas.microsoft.com/office/powerpoint/2010/main" val="35984884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70DD46-B8CD-4982-9898-DB474C4C6C69}" type="slidenum">
              <a:rPr lang="en-US" smtClean="0">
                <a:solidFill>
                  <a:srgbClr val="EEECE1"/>
                </a:solidFill>
              </a:rPr>
              <a:pPr>
                <a:defRPr/>
              </a:pPr>
              <a:t>82</a:t>
            </a:fld>
            <a:endParaRPr lang="en-US" dirty="0">
              <a:solidFill>
                <a:srgbClr val="EEECE1"/>
              </a:solidFill>
            </a:endParaRPr>
          </a:p>
        </p:txBody>
      </p:sp>
    </p:spTree>
    <p:extLst>
      <p:ext uri="{BB962C8B-B14F-4D97-AF65-F5344CB8AC3E}">
        <p14:creationId xmlns:p14="http://schemas.microsoft.com/office/powerpoint/2010/main" val="1272182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70DD46-B8CD-4982-9898-DB474C4C6C69}" type="slidenum">
              <a:rPr lang="en-US" smtClean="0">
                <a:solidFill>
                  <a:srgbClr val="EEECE1"/>
                </a:solidFill>
              </a:rPr>
              <a:pPr>
                <a:defRPr/>
              </a:pPr>
              <a:t>83</a:t>
            </a:fld>
            <a:endParaRPr lang="en-US" dirty="0">
              <a:solidFill>
                <a:srgbClr val="EEECE1"/>
              </a:solidFill>
            </a:endParaRPr>
          </a:p>
        </p:txBody>
      </p:sp>
    </p:spTree>
    <p:extLst>
      <p:ext uri="{BB962C8B-B14F-4D97-AF65-F5344CB8AC3E}">
        <p14:creationId xmlns:p14="http://schemas.microsoft.com/office/powerpoint/2010/main" val="5935736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70DD46-B8CD-4982-9898-DB474C4C6C69}" type="slidenum">
              <a:rPr lang="en-US" smtClean="0">
                <a:solidFill>
                  <a:srgbClr val="EEECE1"/>
                </a:solidFill>
              </a:rPr>
              <a:pPr>
                <a:defRPr/>
              </a:pPr>
              <a:t>84</a:t>
            </a:fld>
            <a:endParaRPr lang="en-US" dirty="0">
              <a:solidFill>
                <a:srgbClr val="EEECE1"/>
              </a:solidFill>
            </a:endParaRPr>
          </a:p>
        </p:txBody>
      </p:sp>
    </p:spTree>
    <p:extLst>
      <p:ext uri="{BB962C8B-B14F-4D97-AF65-F5344CB8AC3E}">
        <p14:creationId xmlns:p14="http://schemas.microsoft.com/office/powerpoint/2010/main" val="38887348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70DD46-B8CD-4982-9898-DB474C4C6C69}" type="slidenum">
              <a:rPr lang="en-US" smtClean="0">
                <a:solidFill>
                  <a:srgbClr val="EEECE1"/>
                </a:solidFill>
              </a:rPr>
              <a:pPr>
                <a:defRPr/>
              </a:pPr>
              <a:t>85</a:t>
            </a:fld>
            <a:endParaRPr lang="en-US" dirty="0">
              <a:solidFill>
                <a:srgbClr val="EEECE1"/>
              </a:solidFill>
            </a:endParaRPr>
          </a:p>
        </p:txBody>
      </p:sp>
    </p:spTree>
    <p:extLst>
      <p:ext uri="{BB962C8B-B14F-4D97-AF65-F5344CB8AC3E}">
        <p14:creationId xmlns:p14="http://schemas.microsoft.com/office/powerpoint/2010/main" val="24175766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70DD46-B8CD-4982-9898-DB474C4C6C69}" type="slidenum">
              <a:rPr lang="en-US" smtClean="0">
                <a:solidFill>
                  <a:srgbClr val="EEECE1"/>
                </a:solidFill>
              </a:rPr>
              <a:pPr>
                <a:defRPr/>
              </a:pPr>
              <a:t>86</a:t>
            </a:fld>
            <a:endParaRPr lang="en-US" dirty="0">
              <a:solidFill>
                <a:srgbClr val="EEECE1"/>
              </a:solidFill>
            </a:endParaRPr>
          </a:p>
        </p:txBody>
      </p:sp>
    </p:spTree>
    <p:extLst>
      <p:ext uri="{BB962C8B-B14F-4D97-AF65-F5344CB8AC3E}">
        <p14:creationId xmlns:p14="http://schemas.microsoft.com/office/powerpoint/2010/main" val="26550568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70DD46-B8CD-4982-9898-DB474C4C6C69}" type="slidenum">
              <a:rPr lang="en-US" smtClean="0"/>
              <a:pPr>
                <a:defRPr/>
              </a:pPr>
              <a:t>87</a:t>
            </a:fld>
            <a:endParaRPr lang="en-US" dirty="0"/>
          </a:p>
        </p:txBody>
      </p:sp>
    </p:spTree>
    <p:extLst>
      <p:ext uri="{BB962C8B-B14F-4D97-AF65-F5344CB8AC3E}">
        <p14:creationId xmlns:p14="http://schemas.microsoft.com/office/powerpoint/2010/main" val="29142161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70DD46-B8CD-4982-9898-DB474C4C6C69}" type="slidenum">
              <a:rPr lang="en-US" smtClean="0"/>
              <a:pPr>
                <a:defRPr/>
              </a:pPr>
              <a:t>88</a:t>
            </a:fld>
            <a:endParaRPr lang="en-US" dirty="0"/>
          </a:p>
        </p:txBody>
      </p:sp>
    </p:spTree>
    <p:extLst>
      <p:ext uri="{BB962C8B-B14F-4D97-AF65-F5344CB8AC3E}">
        <p14:creationId xmlns:p14="http://schemas.microsoft.com/office/powerpoint/2010/main" val="1585907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500">
                <a:solidFill>
                  <a:schemeClr val="bg2"/>
                </a:solidFill>
                <a:latin typeface="Arial" charset="0"/>
              </a:defRPr>
            </a:lvl1pPr>
            <a:lvl2pPr marL="756026" indent="-290779" eaLnBrk="0" hangingPunct="0">
              <a:defRPr sz="4500">
                <a:solidFill>
                  <a:schemeClr val="bg2"/>
                </a:solidFill>
                <a:latin typeface="Arial" charset="0"/>
              </a:defRPr>
            </a:lvl2pPr>
            <a:lvl3pPr marL="1163117" indent="-232623" eaLnBrk="0" hangingPunct="0">
              <a:defRPr sz="4500">
                <a:solidFill>
                  <a:schemeClr val="bg2"/>
                </a:solidFill>
                <a:latin typeface="Arial" charset="0"/>
              </a:defRPr>
            </a:lvl3pPr>
            <a:lvl4pPr marL="1628364" indent="-232623" eaLnBrk="0" hangingPunct="0">
              <a:defRPr sz="4500">
                <a:solidFill>
                  <a:schemeClr val="bg2"/>
                </a:solidFill>
                <a:latin typeface="Arial" charset="0"/>
              </a:defRPr>
            </a:lvl4pPr>
            <a:lvl5pPr marL="2093610" indent="-232623" eaLnBrk="0" hangingPunct="0">
              <a:defRPr sz="4500">
                <a:solidFill>
                  <a:schemeClr val="bg2"/>
                </a:solidFill>
                <a:latin typeface="Arial" charset="0"/>
              </a:defRPr>
            </a:lvl5pPr>
            <a:lvl6pPr marL="2558857" indent="-232623" eaLnBrk="0" fontAlgn="base" hangingPunct="0">
              <a:spcBef>
                <a:spcPct val="0"/>
              </a:spcBef>
              <a:spcAft>
                <a:spcPct val="0"/>
              </a:spcAft>
              <a:defRPr sz="4500">
                <a:solidFill>
                  <a:schemeClr val="bg2"/>
                </a:solidFill>
                <a:latin typeface="Arial" charset="0"/>
              </a:defRPr>
            </a:lvl6pPr>
            <a:lvl7pPr marL="3024104" indent="-232623" eaLnBrk="0" fontAlgn="base" hangingPunct="0">
              <a:spcBef>
                <a:spcPct val="0"/>
              </a:spcBef>
              <a:spcAft>
                <a:spcPct val="0"/>
              </a:spcAft>
              <a:defRPr sz="4500">
                <a:solidFill>
                  <a:schemeClr val="bg2"/>
                </a:solidFill>
                <a:latin typeface="Arial" charset="0"/>
              </a:defRPr>
            </a:lvl7pPr>
            <a:lvl8pPr marL="3489350" indent="-232623" eaLnBrk="0" fontAlgn="base" hangingPunct="0">
              <a:spcBef>
                <a:spcPct val="0"/>
              </a:spcBef>
              <a:spcAft>
                <a:spcPct val="0"/>
              </a:spcAft>
              <a:defRPr sz="4500">
                <a:solidFill>
                  <a:schemeClr val="bg2"/>
                </a:solidFill>
                <a:latin typeface="Arial" charset="0"/>
              </a:defRPr>
            </a:lvl8pPr>
            <a:lvl9pPr marL="3954597" indent="-232623" eaLnBrk="0" fontAlgn="base" hangingPunct="0">
              <a:spcBef>
                <a:spcPct val="0"/>
              </a:spcBef>
              <a:spcAft>
                <a:spcPct val="0"/>
              </a:spcAft>
              <a:defRPr sz="4500">
                <a:solidFill>
                  <a:schemeClr val="bg2"/>
                </a:solidFill>
                <a:latin typeface="Arial" charset="0"/>
              </a:defRPr>
            </a:lvl9pPr>
          </a:lstStyle>
          <a:p>
            <a:pPr eaLnBrk="1" hangingPunct="1">
              <a:defRPr/>
            </a:pPr>
            <a:fld id="{A1B950EF-1FB3-479D-A8F6-DB0A585013DD}" type="slidenum">
              <a:rPr lang="en-US" sz="1200">
                <a:solidFill>
                  <a:schemeClr val="tx1"/>
                </a:solidFill>
              </a:rPr>
              <a:pPr eaLnBrk="1" hangingPunct="1">
                <a:defRPr/>
              </a:pPr>
              <a:t>2</a:t>
            </a:fld>
            <a:endParaRPr lang="en-US" sz="1200" dirty="0">
              <a:solidFill>
                <a:schemeClr val="tx1"/>
              </a:solidFill>
            </a:endParaRPr>
          </a:p>
        </p:txBody>
      </p:sp>
      <p:sp>
        <p:nvSpPr>
          <p:cNvPr id="168963" name="Rectangle 2"/>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168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986351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70DD46-B8CD-4982-9898-DB474C4C6C69}" type="slidenum">
              <a:rPr lang="en-US" smtClean="0"/>
              <a:pPr>
                <a:defRPr/>
              </a:pPr>
              <a:t>89</a:t>
            </a:fld>
            <a:endParaRPr lang="en-US" dirty="0"/>
          </a:p>
        </p:txBody>
      </p:sp>
    </p:spTree>
    <p:extLst>
      <p:ext uri="{BB962C8B-B14F-4D97-AF65-F5344CB8AC3E}">
        <p14:creationId xmlns:p14="http://schemas.microsoft.com/office/powerpoint/2010/main" val="19300863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70DD46-B8CD-4982-9898-DB474C4C6C69}" type="slidenum">
              <a:rPr lang="en-US" smtClean="0"/>
              <a:pPr>
                <a:defRPr/>
              </a:pPr>
              <a:t>90</a:t>
            </a:fld>
            <a:endParaRPr lang="en-US" dirty="0"/>
          </a:p>
        </p:txBody>
      </p:sp>
    </p:spTree>
    <p:extLst>
      <p:ext uri="{BB962C8B-B14F-4D97-AF65-F5344CB8AC3E}">
        <p14:creationId xmlns:p14="http://schemas.microsoft.com/office/powerpoint/2010/main" val="40152982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70DD46-B8CD-4982-9898-DB474C4C6C69}" type="slidenum">
              <a:rPr lang="en-US" smtClean="0"/>
              <a:pPr>
                <a:defRPr/>
              </a:pPr>
              <a:t>91</a:t>
            </a:fld>
            <a:endParaRPr lang="en-US" dirty="0"/>
          </a:p>
        </p:txBody>
      </p:sp>
    </p:spTree>
    <p:extLst>
      <p:ext uri="{BB962C8B-B14F-4D97-AF65-F5344CB8AC3E}">
        <p14:creationId xmlns:p14="http://schemas.microsoft.com/office/powerpoint/2010/main" val="20632809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70DD46-B8CD-4982-9898-DB474C4C6C69}" type="slidenum">
              <a:rPr lang="en-US" smtClean="0"/>
              <a:pPr>
                <a:defRPr/>
              </a:pPr>
              <a:t>92</a:t>
            </a:fld>
            <a:endParaRPr lang="en-US" dirty="0"/>
          </a:p>
        </p:txBody>
      </p:sp>
    </p:spTree>
    <p:extLst>
      <p:ext uri="{BB962C8B-B14F-4D97-AF65-F5344CB8AC3E}">
        <p14:creationId xmlns:p14="http://schemas.microsoft.com/office/powerpoint/2010/main" val="1742333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70DD46-B8CD-4982-9898-DB474C4C6C69}" type="slidenum">
              <a:rPr lang="en-US" smtClean="0"/>
              <a:pPr>
                <a:defRPr/>
              </a:pPr>
              <a:t>93</a:t>
            </a:fld>
            <a:endParaRPr lang="en-US" dirty="0"/>
          </a:p>
        </p:txBody>
      </p:sp>
    </p:spTree>
    <p:extLst>
      <p:ext uri="{BB962C8B-B14F-4D97-AF65-F5344CB8AC3E}">
        <p14:creationId xmlns:p14="http://schemas.microsoft.com/office/powerpoint/2010/main" val="28512429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70DD46-B8CD-4982-9898-DB474C4C6C69}" type="slidenum">
              <a:rPr lang="en-US" smtClean="0"/>
              <a:pPr>
                <a:defRPr/>
              </a:pPr>
              <a:t>94</a:t>
            </a:fld>
            <a:endParaRPr lang="en-US" dirty="0"/>
          </a:p>
        </p:txBody>
      </p:sp>
    </p:spTree>
    <p:extLst>
      <p:ext uri="{BB962C8B-B14F-4D97-AF65-F5344CB8AC3E}">
        <p14:creationId xmlns:p14="http://schemas.microsoft.com/office/powerpoint/2010/main" val="40904063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70DD46-B8CD-4982-9898-DB474C4C6C69}" type="slidenum">
              <a:rPr lang="en-US" smtClean="0"/>
              <a:pPr>
                <a:defRPr/>
              </a:pPr>
              <a:t>95</a:t>
            </a:fld>
            <a:endParaRPr lang="en-US" dirty="0"/>
          </a:p>
        </p:txBody>
      </p:sp>
    </p:spTree>
    <p:extLst>
      <p:ext uri="{BB962C8B-B14F-4D97-AF65-F5344CB8AC3E}">
        <p14:creationId xmlns:p14="http://schemas.microsoft.com/office/powerpoint/2010/main" val="29915301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70DD46-B8CD-4982-9898-DB474C4C6C69}" type="slidenum">
              <a:rPr lang="en-US" smtClean="0"/>
              <a:pPr>
                <a:defRPr/>
              </a:pPr>
              <a:t>96</a:t>
            </a:fld>
            <a:endParaRPr lang="en-US" dirty="0"/>
          </a:p>
        </p:txBody>
      </p:sp>
    </p:spTree>
    <p:extLst>
      <p:ext uri="{BB962C8B-B14F-4D97-AF65-F5344CB8AC3E}">
        <p14:creationId xmlns:p14="http://schemas.microsoft.com/office/powerpoint/2010/main" val="15197461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70DD46-B8CD-4982-9898-DB474C4C6C69}" type="slidenum">
              <a:rPr lang="en-US" smtClean="0"/>
              <a:pPr>
                <a:defRPr/>
              </a:pPr>
              <a:t>97</a:t>
            </a:fld>
            <a:endParaRPr lang="en-US" dirty="0"/>
          </a:p>
        </p:txBody>
      </p:sp>
    </p:spTree>
    <p:extLst>
      <p:ext uri="{BB962C8B-B14F-4D97-AF65-F5344CB8AC3E}">
        <p14:creationId xmlns:p14="http://schemas.microsoft.com/office/powerpoint/2010/main" val="37873698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70DD46-B8CD-4982-9898-DB474C4C6C69}" type="slidenum">
              <a:rPr lang="en-US" smtClean="0"/>
              <a:pPr>
                <a:defRPr/>
              </a:pPr>
              <a:t>98</a:t>
            </a:fld>
            <a:endParaRPr lang="en-US" dirty="0"/>
          </a:p>
        </p:txBody>
      </p:sp>
    </p:spTree>
    <p:extLst>
      <p:ext uri="{BB962C8B-B14F-4D97-AF65-F5344CB8AC3E}">
        <p14:creationId xmlns:p14="http://schemas.microsoft.com/office/powerpoint/2010/main" val="184419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500">
                <a:solidFill>
                  <a:schemeClr val="bg2"/>
                </a:solidFill>
                <a:latin typeface="Arial" charset="0"/>
              </a:defRPr>
            </a:lvl1pPr>
            <a:lvl2pPr marL="756026" indent="-290779" eaLnBrk="0" hangingPunct="0">
              <a:defRPr sz="4500">
                <a:solidFill>
                  <a:schemeClr val="bg2"/>
                </a:solidFill>
                <a:latin typeface="Arial" charset="0"/>
              </a:defRPr>
            </a:lvl2pPr>
            <a:lvl3pPr marL="1163117" indent="-232623" eaLnBrk="0" hangingPunct="0">
              <a:defRPr sz="4500">
                <a:solidFill>
                  <a:schemeClr val="bg2"/>
                </a:solidFill>
                <a:latin typeface="Arial" charset="0"/>
              </a:defRPr>
            </a:lvl3pPr>
            <a:lvl4pPr marL="1628364" indent="-232623" eaLnBrk="0" hangingPunct="0">
              <a:defRPr sz="4500">
                <a:solidFill>
                  <a:schemeClr val="bg2"/>
                </a:solidFill>
                <a:latin typeface="Arial" charset="0"/>
              </a:defRPr>
            </a:lvl4pPr>
            <a:lvl5pPr marL="2093610" indent="-232623" eaLnBrk="0" hangingPunct="0">
              <a:defRPr sz="4500">
                <a:solidFill>
                  <a:schemeClr val="bg2"/>
                </a:solidFill>
                <a:latin typeface="Arial" charset="0"/>
              </a:defRPr>
            </a:lvl5pPr>
            <a:lvl6pPr marL="2558857" indent="-232623" eaLnBrk="0" fontAlgn="base" hangingPunct="0">
              <a:spcBef>
                <a:spcPct val="0"/>
              </a:spcBef>
              <a:spcAft>
                <a:spcPct val="0"/>
              </a:spcAft>
              <a:defRPr sz="4500">
                <a:solidFill>
                  <a:schemeClr val="bg2"/>
                </a:solidFill>
                <a:latin typeface="Arial" charset="0"/>
              </a:defRPr>
            </a:lvl6pPr>
            <a:lvl7pPr marL="3024104" indent="-232623" eaLnBrk="0" fontAlgn="base" hangingPunct="0">
              <a:spcBef>
                <a:spcPct val="0"/>
              </a:spcBef>
              <a:spcAft>
                <a:spcPct val="0"/>
              </a:spcAft>
              <a:defRPr sz="4500">
                <a:solidFill>
                  <a:schemeClr val="bg2"/>
                </a:solidFill>
                <a:latin typeface="Arial" charset="0"/>
              </a:defRPr>
            </a:lvl7pPr>
            <a:lvl8pPr marL="3489350" indent="-232623" eaLnBrk="0" fontAlgn="base" hangingPunct="0">
              <a:spcBef>
                <a:spcPct val="0"/>
              </a:spcBef>
              <a:spcAft>
                <a:spcPct val="0"/>
              </a:spcAft>
              <a:defRPr sz="4500">
                <a:solidFill>
                  <a:schemeClr val="bg2"/>
                </a:solidFill>
                <a:latin typeface="Arial" charset="0"/>
              </a:defRPr>
            </a:lvl8pPr>
            <a:lvl9pPr marL="3954597" indent="-232623" eaLnBrk="0" fontAlgn="base" hangingPunct="0">
              <a:spcBef>
                <a:spcPct val="0"/>
              </a:spcBef>
              <a:spcAft>
                <a:spcPct val="0"/>
              </a:spcAft>
              <a:defRPr sz="4500">
                <a:solidFill>
                  <a:schemeClr val="bg2"/>
                </a:solidFill>
                <a:latin typeface="Arial" charset="0"/>
              </a:defRPr>
            </a:lvl9pPr>
          </a:lstStyle>
          <a:p>
            <a:pPr eaLnBrk="1" hangingPunct="1">
              <a:defRPr/>
            </a:pPr>
            <a:fld id="{A1B950EF-1FB3-479D-A8F6-DB0A585013DD}" type="slidenum">
              <a:rPr lang="en-US" sz="1200">
                <a:solidFill>
                  <a:schemeClr val="tx1"/>
                </a:solidFill>
              </a:rPr>
              <a:pPr eaLnBrk="1" hangingPunct="1">
                <a:defRPr/>
              </a:pPr>
              <a:t>3</a:t>
            </a:fld>
            <a:endParaRPr lang="en-US" sz="1200" dirty="0">
              <a:solidFill>
                <a:schemeClr val="tx1"/>
              </a:solidFill>
            </a:endParaRPr>
          </a:p>
        </p:txBody>
      </p:sp>
      <p:sp>
        <p:nvSpPr>
          <p:cNvPr id="168963" name="Rectangle 2"/>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168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3171129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70DD46-B8CD-4982-9898-DB474C4C6C69}" type="slidenum">
              <a:rPr lang="en-US" smtClean="0"/>
              <a:pPr>
                <a:defRPr/>
              </a:pPr>
              <a:t>99</a:t>
            </a:fld>
            <a:endParaRPr lang="en-US" dirty="0"/>
          </a:p>
        </p:txBody>
      </p:sp>
    </p:spTree>
    <p:extLst>
      <p:ext uri="{BB962C8B-B14F-4D97-AF65-F5344CB8AC3E}">
        <p14:creationId xmlns:p14="http://schemas.microsoft.com/office/powerpoint/2010/main" val="19717323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70DD46-B8CD-4982-9898-DB474C4C6C69}" type="slidenum">
              <a:rPr lang="en-US" smtClean="0"/>
              <a:pPr>
                <a:defRPr/>
              </a:pPr>
              <a:t>100</a:t>
            </a:fld>
            <a:endParaRPr lang="en-US" dirty="0"/>
          </a:p>
        </p:txBody>
      </p:sp>
    </p:spTree>
    <p:extLst>
      <p:ext uri="{BB962C8B-B14F-4D97-AF65-F5344CB8AC3E}">
        <p14:creationId xmlns:p14="http://schemas.microsoft.com/office/powerpoint/2010/main" val="41705772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70DD46-B8CD-4982-9898-DB474C4C6C69}" type="slidenum">
              <a:rPr lang="en-US" smtClean="0"/>
              <a:pPr>
                <a:defRPr/>
              </a:pPr>
              <a:t>101</a:t>
            </a:fld>
            <a:endParaRPr lang="en-US" dirty="0"/>
          </a:p>
        </p:txBody>
      </p:sp>
    </p:spTree>
    <p:extLst>
      <p:ext uri="{BB962C8B-B14F-4D97-AF65-F5344CB8AC3E}">
        <p14:creationId xmlns:p14="http://schemas.microsoft.com/office/powerpoint/2010/main" val="14857219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70DD46-B8CD-4982-9898-DB474C4C6C69}" type="slidenum">
              <a:rPr lang="en-US" smtClean="0"/>
              <a:pPr>
                <a:defRPr/>
              </a:pPr>
              <a:t>102</a:t>
            </a:fld>
            <a:endParaRPr lang="en-US" dirty="0"/>
          </a:p>
        </p:txBody>
      </p:sp>
    </p:spTree>
    <p:extLst>
      <p:ext uri="{BB962C8B-B14F-4D97-AF65-F5344CB8AC3E}">
        <p14:creationId xmlns:p14="http://schemas.microsoft.com/office/powerpoint/2010/main" val="41161815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70DD46-B8CD-4982-9898-DB474C4C6C69}" type="slidenum">
              <a:rPr lang="en-US" smtClean="0"/>
              <a:pPr>
                <a:defRPr/>
              </a:pPr>
              <a:t>103</a:t>
            </a:fld>
            <a:endParaRPr lang="en-US" dirty="0"/>
          </a:p>
        </p:txBody>
      </p:sp>
    </p:spTree>
    <p:extLst>
      <p:ext uri="{BB962C8B-B14F-4D97-AF65-F5344CB8AC3E}">
        <p14:creationId xmlns:p14="http://schemas.microsoft.com/office/powerpoint/2010/main" val="42196241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70DD46-B8CD-4982-9898-DB474C4C6C69}" type="slidenum">
              <a:rPr lang="en-US" smtClean="0"/>
              <a:pPr>
                <a:defRPr/>
              </a:pPr>
              <a:t>104</a:t>
            </a:fld>
            <a:endParaRPr lang="en-US" dirty="0"/>
          </a:p>
        </p:txBody>
      </p:sp>
    </p:spTree>
    <p:extLst>
      <p:ext uri="{BB962C8B-B14F-4D97-AF65-F5344CB8AC3E}">
        <p14:creationId xmlns:p14="http://schemas.microsoft.com/office/powerpoint/2010/main" val="36551977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70DD46-B8CD-4982-9898-DB474C4C6C69}" type="slidenum">
              <a:rPr lang="en-US" smtClean="0"/>
              <a:pPr>
                <a:defRPr/>
              </a:pPr>
              <a:t>105</a:t>
            </a:fld>
            <a:endParaRPr lang="en-US" dirty="0"/>
          </a:p>
        </p:txBody>
      </p:sp>
    </p:spTree>
    <p:extLst>
      <p:ext uri="{BB962C8B-B14F-4D97-AF65-F5344CB8AC3E}">
        <p14:creationId xmlns:p14="http://schemas.microsoft.com/office/powerpoint/2010/main" val="120910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70DD46-B8CD-4982-9898-DB474C4C6C69}" type="slidenum">
              <a:rPr lang="en-US" smtClean="0"/>
              <a:pPr>
                <a:defRPr/>
              </a:pPr>
              <a:t>106</a:t>
            </a:fld>
            <a:endParaRPr lang="en-US" dirty="0"/>
          </a:p>
        </p:txBody>
      </p:sp>
    </p:spTree>
    <p:extLst>
      <p:ext uri="{BB962C8B-B14F-4D97-AF65-F5344CB8AC3E}">
        <p14:creationId xmlns:p14="http://schemas.microsoft.com/office/powerpoint/2010/main" val="32463381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70DD46-B8CD-4982-9898-DB474C4C6C69}" type="slidenum">
              <a:rPr lang="en-US" smtClean="0"/>
              <a:pPr>
                <a:defRPr/>
              </a:pPr>
              <a:t>107</a:t>
            </a:fld>
            <a:endParaRPr lang="en-US" dirty="0"/>
          </a:p>
        </p:txBody>
      </p:sp>
    </p:spTree>
    <p:extLst>
      <p:ext uri="{BB962C8B-B14F-4D97-AF65-F5344CB8AC3E}">
        <p14:creationId xmlns:p14="http://schemas.microsoft.com/office/powerpoint/2010/main" val="31399788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70DD46-B8CD-4982-9898-DB474C4C6C69}" type="slidenum">
              <a:rPr lang="en-US" smtClean="0"/>
              <a:pPr>
                <a:defRPr/>
              </a:pPr>
              <a:t>108</a:t>
            </a:fld>
            <a:endParaRPr lang="en-US" dirty="0"/>
          </a:p>
        </p:txBody>
      </p:sp>
    </p:spTree>
    <p:extLst>
      <p:ext uri="{BB962C8B-B14F-4D97-AF65-F5344CB8AC3E}">
        <p14:creationId xmlns:p14="http://schemas.microsoft.com/office/powerpoint/2010/main" val="2296688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70DD46-B8CD-4982-9898-DB474C4C6C69}" type="slidenum">
              <a:rPr lang="en-US" smtClean="0">
                <a:solidFill>
                  <a:srgbClr val="EEECE1"/>
                </a:solidFill>
              </a:rPr>
              <a:pPr>
                <a:defRPr/>
              </a:pPr>
              <a:t>73</a:t>
            </a:fld>
            <a:endParaRPr lang="en-US" dirty="0">
              <a:solidFill>
                <a:srgbClr val="EEECE1"/>
              </a:solidFill>
            </a:endParaRPr>
          </a:p>
        </p:txBody>
      </p:sp>
    </p:spTree>
    <p:extLst>
      <p:ext uri="{BB962C8B-B14F-4D97-AF65-F5344CB8AC3E}">
        <p14:creationId xmlns:p14="http://schemas.microsoft.com/office/powerpoint/2010/main" val="14111801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70DD46-B8CD-4982-9898-DB474C4C6C69}" type="slidenum">
              <a:rPr lang="en-US" smtClean="0"/>
              <a:pPr>
                <a:defRPr/>
              </a:pPr>
              <a:t>109</a:t>
            </a:fld>
            <a:endParaRPr lang="en-US" dirty="0"/>
          </a:p>
        </p:txBody>
      </p:sp>
    </p:spTree>
    <p:extLst>
      <p:ext uri="{BB962C8B-B14F-4D97-AF65-F5344CB8AC3E}">
        <p14:creationId xmlns:p14="http://schemas.microsoft.com/office/powerpoint/2010/main" val="2749814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70DD46-B8CD-4982-9898-DB474C4C6C69}" type="slidenum">
              <a:rPr lang="en-US" smtClean="0">
                <a:solidFill>
                  <a:srgbClr val="EEECE1"/>
                </a:solidFill>
              </a:rPr>
              <a:pPr>
                <a:defRPr/>
              </a:pPr>
              <a:t>74</a:t>
            </a:fld>
            <a:endParaRPr lang="en-US" dirty="0">
              <a:solidFill>
                <a:srgbClr val="EEECE1"/>
              </a:solidFill>
            </a:endParaRPr>
          </a:p>
        </p:txBody>
      </p:sp>
    </p:spTree>
    <p:extLst>
      <p:ext uri="{BB962C8B-B14F-4D97-AF65-F5344CB8AC3E}">
        <p14:creationId xmlns:p14="http://schemas.microsoft.com/office/powerpoint/2010/main" val="3425456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70DD46-B8CD-4982-9898-DB474C4C6C69}" type="slidenum">
              <a:rPr lang="en-US" smtClean="0">
                <a:solidFill>
                  <a:srgbClr val="EEECE1"/>
                </a:solidFill>
              </a:rPr>
              <a:pPr>
                <a:defRPr/>
              </a:pPr>
              <a:t>75</a:t>
            </a:fld>
            <a:endParaRPr lang="en-US" dirty="0">
              <a:solidFill>
                <a:srgbClr val="EEECE1"/>
              </a:solidFill>
            </a:endParaRPr>
          </a:p>
        </p:txBody>
      </p:sp>
    </p:spTree>
    <p:extLst>
      <p:ext uri="{BB962C8B-B14F-4D97-AF65-F5344CB8AC3E}">
        <p14:creationId xmlns:p14="http://schemas.microsoft.com/office/powerpoint/2010/main" val="3658108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70DD46-B8CD-4982-9898-DB474C4C6C69}" type="slidenum">
              <a:rPr lang="en-US" smtClean="0">
                <a:solidFill>
                  <a:srgbClr val="EEECE1"/>
                </a:solidFill>
              </a:rPr>
              <a:pPr>
                <a:defRPr/>
              </a:pPr>
              <a:t>76</a:t>
            </a:fld>
            <a:endParaRPr lang="en-US" dirty="0">
              <a:solidFill>
                <a:srgbClr val="EEECE1"/>
              </a:solidFill>
            </a:endParaRPr>
          </a:p>
        </p:txBody>
      </p:sp>
    </p:spTree>
    <p:extLst>
      <p:ext uri="{BB962C8B-B14F-4D97-AF65-F5344CB8AC3E}">
        <p14:creationId xmlns:p14="http://schemas.microsoft.com/office/powerpoint/2010/main" val="2446553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70DD46-B8CD-4982-9898-DB474C4C6C69}" type="slidenum">
              <a:rPr lang="en-US" smtClean="0">
                <a:solidFill>
                  <a:srgbClr val="EEECE1"/>
                </a:solidFill>
              </a:rPr>
              <a:pPr>
                <a:defRPr/>
              </a:pPr>
              <a:t>77</a:t>
            </a:fld>
            <a:endParaRPr lang="en-US" dirty="0">
              <a:solidFill>
                <a:srgbClr val="EEECE1"/>
              </a:solidFill>
            </a:endParaRPr>
          </a:p>
        </p:txBody>
      </p:sp>
    </p:spTree>
    <p:extLst>
      <p:ext uri="{BB962C8B-B14F-4D97-AF65-F5344CB8AC3E}">
        <p14:creationId xmlns:p14="http://schemas.microsoft.com/office/powerpoint/2010/main" val="3976326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70DD46-B8CD-4982-9898-DB474C4C6C69}" type="slidenum">
              <a:rPr lang="en-US" smtClean="0">
                <a:solidFill>
                  <a:srgbClr val="EEECE1"/>
                </a:solidFill>
              </a:rPr>
              <a:pPr>
                <a:defRPr/>
              </a:pPr>
              <a:t>78</a:t>
            </a:fld>
            <a:endParaRPr lang="en-US" dirty="0">
              <a:solidFill>
                <a:srgbClr val="EEECE1"/>
              </a:solidFill>
            </a:endParaRPr>
          </a:p>
        </p:txBody>
      </p:sp>
    </p:spTree>
    <p:extLst>
      <p:ext uri="{BB962C8B-B14F-4D97-AF65-F5344CB8AC3E}">
        <p14:creationId xmlns:p14="http://schemas.microsoft.com/office/powerpoint/2010/main" val="1534020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7907" name="Rectangle 19"/>
          <p:cNvSpPr>
            <a:spLocks noGrp="1" noChangeArrowheads="1"/>
          </p:cNvSpPr>
          <p:nvPr>
            <p:ph type="ctrTitle"/>
          </p:nvPr>
        </p:nvSpPr>
        <p:spPr>
          <a:xfrm>
            <a:off x="920750" y="755650"/>
            <a:ext cx="7308850" cy="2663825"/>
          </a:xfrm>
        </p:spPr>
        <p:txBody>
          <a:bodyPr/>
          <a:lstStyle>
            <a:lvl1pPr>
              <a:defRPr sz="5000" b="1"/>
            </a:lvl1pPr>
          </a:lstStyle>
          <a:p>
            <a:r>
              <a:rPr lang="en-US"/>
              <a:t>Click to edit Master title style</a:t>
            </a:r>
          </a:p>
        </p:txBody>
      </p:sp>
      <p:sp>
        <p:nvSpPr>
          <p:cNvPr id="37908" name="Rectangle 20"/>
          <p:cNvSpPr>
            <a:spLocks noGrp="1" noChangeArrowheads="1"/>
          </p:cNvSpPr>
          <p:nvPr>
            <p:ph type="subTitle" idx="1"/>
          </p:nvPr>
        </p:nvSpPr>
        <p:spPr>
          <a:xfrm>
            <a:off x="917575" y="4267200"/>
            <a:ext cx="7318375" cy="1752600"/>
          </a:xfrm>
        </p:spPr>
        <p:txBody>
          <a:bodyPr/>
          <a:lstStyle>
            <a:lvl1pPr marL="0" indent="0" algn="ctr">
              <a:defRPr sz="3400">
                <a:solidFill>
                  <a:schemeClr val="hlink"/>
                </a:solidFill>
              </a:defRPr>
            </a:lvl1pPr>
          </a:lstStyle>
          <a:p>
            <a:r>
              <a:rPr lang="en-US"/>
              <a:t>Click to edit Master subtitle style</a:t>
            </a:r>
          </a:p>
        </p:txBody>
      </p:sp>
    </p:spTree>
    <p:extLst>
      <p:ext uri="{BB962C8B-B14F-4D97-AF65-F5344CB8AC3E}">
        <p14:creationId xmlns:p14="http://schemas.microsoft.com/office/powerpoint/2010/main" val="4060107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p:txBody>
          <a:bodyPr/>
          <a:lstStyle>
            <a:lvl1pPr>
              <a:defRPr/>
            </a:lvl1pPr>
          </a:lstStyle>
          <a:p>
            <a:pPr>
              <a:defRPr/>
            </a:pPr>
            <a:endParaRPr lang="en-US" dirty="0"/>
          </a:p>
        </p:txBody>
      </p:sp>
      <p:sp>
        <p:nvSpPr>
          <p:cNvPr id="5" name="Rectangle 3"/>
          <p:cNvSpPr>
            <a:spLocks noGrp="1" noChangeArrowheads="1"/>
          </p:cNvSpPr>
          <p:nvPr>
            <p:ph type="sldNum" sz="quarter" idx="11"/>
          </p:nvPr>
        </p:nvSpPr>
        <p:spPr/>
        <p:txBody>
          <a:bodyPr/>
          <a:lstStyle>
            <a:lvl1pPr>
              <a:defRPr/>
            </a:lvl1pPr>
          </a:lstStyle>
          <a:p>
            <a:pPr>
              <a:defRPr/>
            </a:pPr>
            <a:fld id="{E30F721D-B356-47D9-A5A4-92B6EA1589DA}" type="slidenum">
              <a:rPr lang="en-US"/>
              <a:pPr>
                <a:defRPr/>
              </a:pPr>
              <a:t>‹#›</a:t>
            </a:fld>
            <a:endParaRPr lang="en-US" dirty="0"/>
          </a:p>
        </p:txBody>
      </p:sp>
      <p:sp>
        <p:nvSpPr>
          <p:cNvPr id="6" name="Rectangle 16"/>
          <p:cNvSpPr>
            <a:spLocks noGrp="1" noChangeArrowheads="1"/>
          </p:cNvSpPr>
          <p:nvPr>
            <p:ph type="dt" sz="half"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384123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5763" y="152400"/>
            <a:ext cx="2027237"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50875" y="152400"/>
            <a:ext cx="5932488"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p:txBody>
          <a:bodyPr/>
          <a:lstStyle>
            <a:lvl1pPr>
              <a:defRPr/>
            </a:lvl1pPr>
          </a:lstStyle>
          <a:p>
            <a:pPr>
              <a:defRPr/>
            </a:pPr>
            <a:endParaRPr lang="en-US" dirty="0"/>
          </a:p>
        </p:txBody>
      </p:sp>
      <p:sp>
        <p:nvSpPr>
          <p:cNvPr id="5" name="Rectangle 3"/>
          <p:cNvSpPr>
            <a:spLocks noGrp="1" noChangeArrowheads="1"/>
          </p:cNvSpPr>
          <p:nvPr>
            <p:ph type="sldNum" sz="quarter" idx="11"/>
          </p:nvPr>
        </p:nvSpPr>
        <p:spPr/>
        <p:txBody>
          <a:bodyPr/>
          <a:lstStyle>
            <a:lvl1pPr>
              <a:defRPr/>
            </a:lvl1pPr>
          </a:lstStyle>
          <a:p>
            <a:pPr>
              <a:defRPr/>
            </a:pPr>
            <a:fld id="{03FAE0EE-75A2-456F-A1DA-82DCC870A5AE}" type="slidenum">
              <a:rPr lang="en-US"/>
              <a:pPr>
                <a:defRPr/>
              </a:pPr>
              <a:t>‹#›</a:t>
            </a:fld>
            <a:endParaRPr lang="en-US" dirty="0"/>
          </a:p>
        </p:txBody>
      </p:sp>
      <p:sp>
        <p:nvSpPr>
          <p:cNvPr id="6" name="Rectangle 16"/>
          <p:cNvSpPr>
            <a:spLocks noGrp="1" noChangeArrowheads="1"/>
          </p:cNvSpPr>
          <p:nvPr>
            <p:ph type="dt" sz="half"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3412100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p:txBody>
          <a:bodyPr/>
          <a:lstStyle>
            <a:lvl1pPr>
              <a:defRPr/>
            </a:lvl1pPr>
          </a:lstStyle>
          <a:p>
            <a:pPr>
              <a:defRPr/>
            </a:pPr>
            <a:endParaRPr lang="en-US" dirty="0"/>
          </a:p>
        </p:txBody>
      </p:sp>
      <p:sp>
        <p:nvSpPr>
          <p:cNvPr id="5" name="Rectangle 3"/>
          <p:cNvSpPr>
            <a:spLocks noGrp="1" noChangeArrowheads="1"/>
          </p:cNvSpPr>
          <p:nvPr>
            <p:ph type="sldNum" sz="quarter" idx="11"/>
          </p:nvPr>
        </p:nvSpPr>
        <p:spPr/>
        <p:txBody>
          <a:bodyPr/>
          <a:lstStyle>
            <a:lvl1pPr>
              <a:defRPr/>
            </a:lvl1pPr>
          </a:lstStyle>
          <a:p>
            <a:pPr>
              <a:defRPr/>
            </a:pPr>
            <a:fld id="{8BA39139-6C8C-43D2-8A00-0DABE4DA4115}" type="slidenum">
              <a:rPr lang="en-US"/>
              <a:pPr>
                <a:defRPr/>
              </a:pPr>
              <a:t>‹#›</a:t>
            </a:fld>
            <a:endParaRPr lang="en-US" dirty="0"/>
          </a:p>
        </p:txBody>
      </p:sp>
      <p:sp>
        <p:nvSpPr>
          <p:cNvPr id="6" name="Rectangle 16"/>
          <p:cNvSpPr>
            <a:spLocks noGrp="1" noChangeArrowheads="1"/>
          </p:cNvSpPr>
          <p:nvPr>
            <p:ph type="dt" sz="half"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1557331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p:txBody>
          <a:bodyPr/>
          <a:lstStyle>
            <a:lvl1pPr>
              <a:defRPr/>
            </a:lvl1pPr>
          </a:lstStyle>
          <a:p>
            <a:pPr>
              <a:defRPr/>
            </a:pPr>
            <a:endParaRPr lang="en-US" dirty="0"/>
          </a:p>
        </p:txBody>
      </p:sp>
      <p:sp>
        <p:nvSpPr>
          <p:cNvPr id="5" name="Rectangle 3"/>
          <p:cNvSpPr>
            <a:spLocks noGrp="1" noChangeArrowheads="1"/>
          </p:cNvSpPr>
          <p:nvPr>
            <p:ph type="sldNum" sz="quarter" idx="11"/>
          </p:nvPr>
        </p:nvSpPr>
        <p:spPr/>
        <p:txBody>
          <a:bodyPr/>
          <a:lstStyle>
            <a:lvl1pPr>
              <a:defRPr/>
            </a:lvl1pPr>
          </a:lstStyle>
          <a:p>
            <a:pPr>
              <a:defRPr/>
            </a:pPr>
            <a:fld id="{1A8C538C-DDF6-4784-9D6F-E430D9041FC8}" type="slidenum">
              <a:rPr lang="en-US"/>
              <a:pPr>
                <a:defRPr/>
              </a:pPr>
              <a:t>‹#›</a:t>
            </a:fld>
            <a:endParaRPr lang="en-US" dirty="0"/>
          </a:p>
        </p:txBody>
      </p:sp>
      <p:sp>
        <p:nvSpPr>
          <p:cNvPr id="6" name="Rectangle 16"/>
          <p:cNvSpPr>
            <a:spLocks noGrp="1" noChangeArrowheads="1"/>
          </p:cNvSpPr>
          <p:nvPr>
            <p:ph type="dt" sz="half"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3981909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66825" y="1319213"/>
            <a:ext cx="3633788" cy="4548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53013" y="1319213"/>
            <a:ext cx="3633787" cy="4548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ftr" sz="quarter" idx="10"/>
          </p:nvPr>
        </p:nvSpPr>
        <p:spPr/>
        <p:txBody>
          <a:bodyPr/>
          <a:lstStyle>
            <a:lvl1pPr>
              <a:defRPr/>
            </a:lvl1pPr>
          </a:lstStyle>
          <a:p>
            <a:pPr>
              <a:defRPr/>
            </a:pPr>
            <a:endParaRPr lang="en-US" dirty="0"/>
          </a:p>
        </p:txBody>
      </p:sp>
      <p:sp>
        <p:nvSpPr>
          <p:cNvPr id="6" name="Rectangle 3"/>
          <p:cNvSpPr>
            <a:spLocks noGrp="1" noChangeArrowheads="1"/>
          </p:cNvSpPr>
          <p:nvPr>
            <p:ph type="sldNum" sz="quarter" idx="11"/>
          </p:nvPr>
        </p:nvSpPr>
        <p:spPr/>
        <p:txBody>
          <a:bodyPr/>
          <a:lstStyle>
            <a:lvl1pPr>
              <a:defRPr/>
            </a:lvl1pPr>
          </a:lstStyle>
          <a:p>
            <a:pPr>
              <a:defRPr/>
            </a:pPr>
            <a:fld id="{74AD4244-3506-46B2-AA7F-06467A3ADC44}" type="slidenum">
              <a:rPr lang="en-US"/>
              <a:pPr>
                <a:defRPr/>
              </a:pPr>
              <a:t>‹#›</a:t>
            </a:fld>
            <a:endParaRPr lang="en-US" dirty="0"/>
          </a:p>
        </p:txBody>
      </p:sp>
      <p:sp>
        <p:nvSpPr>
          <p:cNvPr id="7" name="Rectangle 16"/>
          <p:cNvSpPr>
            <a:spLocks noGrp="1" noChangeArrowheads="1"/>
          </p:cNvSpPr>
          <p:nvPr>
            <p:ph type="dt" sz="half"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1008493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ftr" sz="quarter" idx="10"/>
          </p:nvPr>
        </p:nvSpPr>
        <p:spPr/>
        <p:txBody>
          <a:bodyPr/>
          <a:lstStyle>
            <a:lvl1pPr>
              <a:defRPr/>
            </a:lvl1pPr>
          </a:lstStyle>
          <a:p>
            <a:pPr>
              <a:defRPr/>
            </a:pPr>
            <a:endParaRPr lang="en-US" dirty="0"/>
          </a:p>
        </p:txBody>
      </p:sp>
      <p:sp>
        <p:nvSpPr>
          <p:cNvPr id="8" name="Rectangle 3"/>
          <p:cNvSpPr>
            <a:spLocks noGrp="1" noChangeArrowheads="1"/>
          </p:cNvSpPr>
          <p:nvPr>
            <p:ph type="sldNum" sz="quarter" idx="11"/>
          </p:nvPr>
        </p:nvSpPr>
        <p:spPr/>
        <p:txBody>
          <a:bodyPr/>
          <a:lstStyle>
            <a:lvl1pPr>
              <a:defRPr/>
            </a:lvl1pPr>
          </a:lstStyle>
          <a:p>
            <a:pPr>
              <a:defRPr/>
            </a:pPr>
            <a:fld id="{0DA5608C-08C5-4960-A42E-8319E90B61BD}" type="slidenum">
              <a:rPr lang="en-US"/>
              <a:pPr>
                <a:defRPr/>
              </a:pPr>
              <a:t>‹#›</a:t>
            </a:fld>
            <a:endParaRPr lang="en-US" dirty="0"/>
          </a:p>
        </p:txBody>
      </p:sp>
      <p:sp>
        <p:nvSpPr>
          <p:cNvPr id="9" name="Rectangle 16"/>
          <p:cNvSpPr>
            <a:spLocks noGrp="1" noChangeArrowheads="1"/>
          </p:cNvSpPr>
          <p:nvPr>
            <p:ph type="dt" sz="half"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413546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ftr" sz="quarter" idx="10"/>
          </p:nvPr>
        </p:nvSpPr>
        <p:spPr/>
        <p:txBody>
          <a:bodyPr/>
          <a:lstStyle>
            <a:lvl1pPr>
              <a:defRPr/>
            </a:lvl1pPr>
          </a:lstStyle>
          <a:p>
            <a:pPr>
              <a:defRPr/>
            </a:pPr>
            <a:endParaRPr lang="en-US" dirty="0"/>
          </a:p>
        </p:txBody>
      </p:sp>
      <p:sp>
        <p:nvSpPr>
          <p:cNvPr id="4" name="Rectangle 3"/>
          <p:cNvSpPr>
            <a:spLocks noGrp="1" noChangeArrowheads="1"/>
          </p:cNvSpPr>
          <p:nvPr>
            <p:ph type="sldNum" sz="quarter" idx="11"/>
          </p:nvPr>
        </p:nvSpPr>
        <p:spPr/>
        <p:txBody>
          <a:bodyPr/>
          <a:lstStyle>
            <a:lvl1pPr>
              <a:defRPr/>
            </a:lvl1pPr>
          </a:lstStyle>
          <a:p>
            <a:pPr>
              <a:defRPr/>
            </a:pPr>
            <a:fld id="{69474831-2159-4A2E-9961-6AE9C0173FE4}" type="slidenum">
              <a:rPr lang="en-US"/>
              <a:pPr>
                <a:defRPr/>
              </a:pPr>
              <a:t>‹#›</a:t>
            </a:fld>
            <a:endParaRPr lang="en-US" dirty="0"/>
          </a:p>
        </p:txBody>
      </p:sp>
      <p:sp>
        <p:nvSpPr>
          <p:cNvPr id="5" name="Rectangle 16"/>
          <p:cNvSpPr>
            <a:spLocks noGrp="1" noChangeArrowheads="1"/>
          </p:cNvSpPr>
          <p:nvPr>
            <p:ph type="dt" sz="half"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1389264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p:txBody>
          <a:bodyPr/>
          <a:lstStyle>
            <a:lvl1pPr>
              <a:defRPr/>
            </a:lvl1pPr>
          </a:lstStyle>
          <a:p>
            <a:pPr>
              <a:defRPr/>
            </a:pPr>
            <a:endParaRPr lang="en-US" dirty="0"/>
          </a:p>
        </p:txBody>
      </p:sp>
      <p:sp>
        <p:nvSpPr>
          <p:cNvPr id="3" name="Rectangle 3"/>
          <p:cNvSpPr>
            <a:spLocks noGrp="1" noChangeArrowheads="1"/>
          </p:cNvSpPr>
          <p:nvPr>
            <p:ph type="sldNum" sz="quarter" idx="11"/>
          </p:nvPr>
        </p:nvSpPr>
        <p:spPr/>
        <p:txBody>
          <a:bodyPr/>
          <a:lstStyle>
            <a:lvl1pPr>
              <a:defRPr/>
            </a:lvl1pPr>
          </a:lstStyle>
          <a:p>
            <a:pPr>
              <a:defRPr/>
            </a:pPr>
            <a:fld id="{EFCF5CFE-13A9-44C1-95B6-17E6B160A159}" type="slidenum">
              <a:rPr lang="en-US"/>
              <a:pPr>
                <a:defRPr/>
              </a:pPr>
              <a:t>‹#›</a:t>
            </a:fld>
            <a:endParaRPr lang="en-US" dirty="0"/>
          </a:p>
        </p:txBody>
      </p:sp>
      <p:sp>
        <p:nvSpPr>
          <p:cNvPr id="4" name="Rectangle 16"/>
          <p:cNvSpPr>
            <a:spLocks noGrp="1" noChangeArrowheads="1"/>
          </p:cNvSpPr>
          <p:nvPr>
            <p:ph type="dt" sz="half"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2220626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p:txBody>
          <a:bodyPr/>
          <a:lstStyle>
            <a:lvl1pPr>
              <a:defRPr/>
            </a:lvl1pPr>
          </a:lstStyle>
          <a:p>
            <a:pPr>
              <a:defRPr/>
            </a:pPr>
            <a:endParaRPr lang="en-US" dirty="0"/>
          </a:p>
        </p:txBody>
      </p:sp>
      <p:sp>
        <p:nvSpPr>
          <p:cNvPr id="6" name="Rectangle 3"/>
          <p:cNvSpPr>
            <a:spLocks noGrp="1" noChangeArrowheads="1"/>
          </p:cNvSpPr>
          <p:nvPr>
            <p:ph type="sldNum" sz="quarter" idx="11"/>
          </p:nvPr>
        </p:nvSpPr>
        <p:spPr/>
        <p:txBody>
          <a:bodyPr/>
          <a:lstStyle>
            <a:lvl1pPr>
              <a:defRPr/>
            </a:lvl1pPr>
          </a:lstStyle>
          <a:p>
            <a:pPr>
              <a:defRPr/>
            </a:pPr>
            <a:fld id="{9A44F31A-CEA9-47BF-AA5E-6D9810308DE6}" type="slidenum">
              <a:rPr lang="en-US"/>
              <a:pPr>
                <a:defRPr/>
              </a:pPr>
              <a:t>‹#›</a:t>
            </a:fld>
            <a:endParaRPr lang="en-US" dirty="0"/>
          </a:p>
        </p:txBody>
      </p:sp>
      <p:sp>
        <p:nvSpPr>
          <p:cNvPr id="7" name="Rectangle 16"/>
          <p:cNvSpPr>
            <a:spLocks noGrp="1" noChangeArrowheads="1"/>
          </p:cNvSpPr>
          <p:nvPr>
            <p:ph type="dt" sz="half"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733897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p:txBody>
          <a:bodyPr/>
          <a:lstStyle>
            <a:lvl1pPr>
              <a:defRPr/>
            </a:lvl1pPr>
          </a:lstStyle>
          <a:p>
            <a:pPr>
              <a:defRPr/>
            </a:pPr>
            <a:endParaRPr lang="en-US" dirty="0"/>
          </a:p>
        </p:txBody>
      </p:sp>
      <p:sp>
        <p:nvSpPr>
          <p:cNvPr id="6" name="Rectangle 3"/>
          <p:cNvSpPr>
            <a:spLocks noGrp="1" noChangeArrowheads="1"/>
          </p:cNvSpPr>
          <p:nvPr>
            <p:ph type="sldNum" sz="quarter" idx="11"/>
          </p:nvPr>
        </p:nvSpPr>
        <p:spPr/>
        <p:txBody>
          <a:bodyPr/>
          <a:lstStyle>
            <a:lvl1pPr>
              <a:defRPr/>
            </a:lvl1pPr>
          </a:lstStyle>
          <a:p>
            <a:pPr>
              <a:defRPr/>
            </a:pPr>
            <a:fld id="{C154F5FE-AE3B-4FD2-9097-7798129BBF83}" type="slidenum">
              <a:rPr lang="en-US"/>
              <a:pPr>
                <a:defRPr/>
              </a:pPr>
              <a:t>‹#›</a:t>
            </a:fld>
            <a:endParaRPr lang="en-US" dirty="0"/>
          </a:p>
        </p:txBody>
      </p:sp>
      <p:sp>
        <p:nvSpPr>
          <p:cNvPr id="7" name="Rectangle 16"/>
          <p:cNvSpPr>
            <a:spLocks noGrp="1" noChangeArrowheads="1"/>
          </p:cNvSpPr>
          <p:nvPr>
            <p:ph type="dt" sz="half"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1649980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b="-22000"/>
          </a:stretch>
        </a:blip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ftr" sz="quarter" idx="3"/>
          </p:nvPr>
        </p:nvSpPr>
        <p:spPr bwMode="auto">
          <a:xfrm>
            <a:off x="3205163" y="6424613"/>
            <a:ext cx="3184525" cy="2936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solidFill>
                  <a:schemeClr val="tx1"/>
                </a:solidFill>
                <a:effectLst/>
                <a:cs typeface="+mn-cs"/>
              </a:defRPr>
            </a:lvl1pPr>
          </a:lstStyle>
          <a:p>
            <a:pPr>
              <a:defRPr/>
            </a:pPr>
            <a:endParaRPr lang="en-US" dirty="0"/>
          </a:p>
        </p:txBody>
      </p:sp>
      <p:sp>
        <p:nvSpPr>
          <p:cNvPr id="36867" name="Rectangle 3"/>
          <p:cNvSpPr>
            <a:spLocks noGrp="1" noChangeArrowheads="1"/>
          </p:cNvSpPr>
          <p:nvPr>
            <p:ph type="sldNum" sz="quarter" idx="4"/>
          </p:nvPr>
        </p:nvSpPr>
        <p:spPr bwMode="auto">
          <a:xfrm>
            <a:off x="6553200" y="6423025"/>
            <a:ext cx="914400" cy="2825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effectLst/>
                <a:latin typeface="Arial Black" pitchFamily="34" charset="0"/>
                <a:cs typeface="+mn-cs"/>
              </a:defRPr>
            </a:lvl1pPr>
          </a:lstStyle>
          <a:p>
            <a:pPr>
              <a:defRPr/>
            </a:pPr>
            <a:fld id="{0C83F32F-BDD4-4EA2-B5D2-F7349B411A96}" type="slidenum">
              <a:rPr lang="en-US"/>
              <a:pPr>
                <a:defRPr/>
              </a:pPr>
              <a:t>‹#›</a:t>
            </a:fld>
            <a:endParaRPr lang="en-US" dirty="0"/>
          </a:p>
        </p:txBody>
      </p:sp>
      <p:sp>
        <p:nvSpPr>
          <p:cNvPr id="36878" name="Rectangle 14"/>
          <p:cNvSpPr>
            <a:spLocks noGrp="1" noChangeArrowheads="1"/>
          </p:cNvSpPr>
          <p:nvPr>
            <p:ph type="title"/>
          </p:nvPr>
        </p:nvSpPr>
        <p:spPr bwMode="auto">
          <a:xfrm>
            <a:off x="650875" y="152400"/>
            <a:ext cx="8112125"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CITY PLANNING</a:t>
            </a:r>
          </a:p>
        </p:txBody>
      </p:sp>
      <p:sp>
        <p:nvSpPr>
          <p:cNvPr id="1029" name="Rectangle 15"/>
          <p:cNvSpPr>
            <a:spLocks noGrp="1" noChangeArrowheads="1"/>
          </p:cNvSpPr>
          <p:nvPr>
            <p:ph type="body" idx="1"/>
          </p:nvPr>
        </p:nvSpPr>
        <p:spPr bwMode="auto">
          <a:xfrm>
            <a:off x="1266825" y="1319213"/>
            <a:ext cx="7419975" cy="454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880" name="Rectangle 16"/>
          <p:cNvSpPr>
            <a:spLocks noGrp="1" noChangeArrowheads="1"/>
          </p:cNvSpPr>
          <p:nvPr>
            <p:ph type="dt" sz="half" idx="2"/>
          </p:nvPr>
        </p:nvSpPr>
        <p:spPr bwMode="auto">
          <a:xfrm>
            <a:off x="1223963" y="6419850"/>
            <a:ext cx="1828800" cy="3016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chemeClr val="tx1"/>
                </a:solidFill>
                <a:effectLst/>
                <a:cs typeface="+mn-cs"/>
              </a:defRPr>
            </a:lvl1pPr>
          </a:lstStyle>
          <a:p>
            <a:pPr>
              <a:defRPr/>
            </a:pPr>
            <a:endParaRPr lang="en-US" dirty="0"/>
          </a:p>
        </p:txBody>
      </p:sp>
      <p:sp>
        <p:nvSpPr>
          <p:cNvPr id="36881" name="Line 17"/>
          <p:cNvSpPr>
            <a:spLocks noChangeShapeType="1"/>
          </p:cNvSpPr>
          <p:nvPr/>
        </p:nvSpPr>
        <p:spPr bwMode="auto">
          <a:xfrm>
            <a:off x="793750" y="1027113"/>
            <a:ext cx="7997825" cy="0"/>
          </a:xfrm>
          <a:prstGeom prst="line">
            <a:avLst/>
          </a:prstGeom>
          <a:noFill/>
          <a:ln w="9525">
            <a:solidFill>
              <a:schemeClr val="hlink"/>
            </a:solidFill>
            <a:round/>
            <a:headEnd/>
            <a:tailEnd/>
          </a:ln>
          <a:effectLst/>
        </p:spPr>
        <p:txBody>
          <a:bodyPr/>
          <a:lstStyle/>
          <a:p>
            <a:pPr eaLnBrk="0" hangingPunct="0">
              <a:defRPr/>
            </a:pPr>
            <a:endParaRPr lang="en-US" dirty="0">
              <a:effectLst>
                <a:outerShdw blurRad="38100" dist="38100" dir="2700000" algn="tl">
                  <a:srgbClr val="000000">
                    <a:alpha val="43137"/>
                  </a:srgbClr>
                </a:outerShdw>
              </a:effectLst>
              <a:cs typeface="+mn-cs"/>
            </a:endParaRPr>
          </a:p>
        </p:txBody>
      </p:sp>
      <p:sp>
        <p:nvSpPr>
          <p:cNvPr id="36882" name="Line 18"/>
          <p:cNvSpPr>
            <a:spLocks noChangeShapeType="1"/>
          </p:cNvSpPr>
          <p:nvPr/>
        </p:nvSpPr>
        <p:spPr bwMode="auto">
          <a:xfrm>
            <a:off x="792163" y="979488"/>
            <a:ext cx="7997825" cy="0"/>
          </a:xfrm>
          <a:prstGeom prst="line">
            <a:avLst/>
          </a:prstGeom>
          <a:noFill/>
          <a:ln w="9525">
            <a:solidFill>
              <a:schemeClr val="hlink"/>
            </a:solidFill>
            <a:round/>
            <a:headEnd/>
            <a:tailEnd/>
          </a:ln>
          <a:effectLst/>
        </p:spPr>
        <p:txBody>
          <a:bodyPr/>
          <a:lstStyle/>
          <a:p>
            <a:pPr eaLnBrk="0" hangingPunct="0">
              <a:defRPr/>
            </a:pPr>
            <a:endParaRPr lang="en-US" dirty="0">
              <a:effectLst>
                <a:outerShdw blurRad="38100" dist="38100" dir="2700000" algn="tl">
                  <a:srgbClr val="000000">
                    <a:alpha val="43137"/>
                  </a:srgbClr>
                </a:outerShdw>
              </a:effectLst>
              <a:cs typeface="+mn-cs"/>
            </a:endParaRPr>
          </a:p>
        </p:txBody>
      </p:sp>
      <p:sp>
        <p:nvSpPr>
          <p:cNvPr id="36883" name="Line 19"/>
          <p:cNvSpPr>
            <a:spLocks noChangeShapeType="1"/>
          </p:cNvSpPr>
          <p:nvPr/>
        </p:nvSpPr>
        <p:spPr bwMode="auto">
          <a:xfrm>
            <a:off x="1225550" y="6343650"/>
            <a:ext cx="6237288" cy="0"/>
          </a:xfrm>
          <a:prstGeom prst="line">
            <a:avLst/>
          </a:prstGeom>
          <a:noFill/>
          <a:ln w="9525">
            <a:solidFill>
              <a:schemeClr val="hlink"/>
            </a:solidFill>
            <a:round/>
            <a:headEnd/>
            <a:tailEnd/>
          </a:ln>
          <a:effectLst/>
        </p:spPr>
        <p:txBody>
          <a:bodyPr/>
          <a:lstStyle/>
          <a:p>
            <a:pPr eaLnBrk="0" hangingPunct="0">
              <a:defRPr/>
            </a:pPr>
            <a:endParaRPr lang="en-US" dirty="0">
              <a:effectLst>
                <a:outerShdw blurRad="38100" dist="38100" dir="2700000" algn="tl">
                  <a:srgbClr val="000000">
                    <a:alpha val="43137"/>
                  </a:srgbClr>
                </a:outerShdw>
              </a:effectLst>
              <a:cs typeface="+mn-cs"/>
            </a:endParaRPr>
          </a:p>
        </p:txBody>
      </p:sp>
    </p:spTree>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xStyles>
    <p:titleStyle>
      <a:lvl1pPr algn="ctr" rtl="0" eaLnBrk="0" fontAlgn="base" hangingPunct="0">
        <a:spcBef>
          <a:spcPct val="0"/>
        </a:spcBef>
        <a:spcAft>
          <a:spcPct val="0"/>
        </a:spcAft>
        <a:defRPr sz="4400">
          <a:solidFill>
            <a:schemeClr val="bg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a:solidFill>
            <a:schemeClr val="bg2"/>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4400">
          <a:solidFill>
            <a:schemeClr val="bg2"/>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4400">
          <a:solidFill>
            <a:schemeClr val="bg2"/>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4400">
          <a:solidFill>
            <a:schemeClr val="bg2"/>
          </a:solidFill>
          <a:effectLst>
            <a:outerShdw blurRad="38100" dist="38100" dir="2700000" algn="tl">
              <a:srgbClr val="C0C0C0"/>
            </a:outerShdw>
          </a:effectLst>
          <a:latin typeface="Arial" charset="0"/>
        </a:defRPr>
      </a:lvl5pPr>
      <a:lvl6pPr marL="457200" algn="ctr" rtl="0" fontAlgn="base">
        <a:spcBef>
          <a:spcPct val="0"/>
        </a:spcBef>
        <a:spcAft>
          <a:spcPct val="0"/>
        </a:spcAft>
        <a:defRPr sz="4400">
          <a:solidFill>
            <a:schemeClr val="bg2"/>
          </a:solidFill>
          <a:effectLst>
            <a:outerShdw blurRad="38100" dist="38100" dir="2700000" algn="tl">
              <a:srgbClr val="C0C0C0"/>
            </a:outerShdw>
          </a:effectLst>
          <a:latin typeface="Arial" charset="0"/>
        </a:defRPr>
      </a:lvl6pPr>
      <a:lvl7pPr marL="914400" algn="ctr" rtl="0" fontAlgn="base">
        <a:spcBef>
          <a:spcPct val="0"/>
        </a:spcBef>
        <a:spcAft>
          <a:spcPct val="0"/>
        </a:spcAft>
        <a:defRPr sz="4400">
          <a:solidFill>
            <a:schemeClr val="bg2"/>
          </a:solidFill>
          <a:effectLst>
            <a:outerShdw blurRad="38100" dist="38100" dir="2700000" algn="tl">
              <a:srgbClr val="C0C0C0"/>
            </a:outerShdw>
          </a:effectLst>
          <a:latin typeface="Arial" charset="0"/>
        </a:defRPr>
      </a:lvl7pPr>
      <a:lvl8pPr marL="1371600" algn="ctr" rtl="0" fontAlgn="base">
        <a:spcBef>
          <a:spcPct val="0"/>
        </a:spcBef>
        <a:spcAft>
          <a:spcPct val="0"/>
        </a:spcAft>
        <a:defRPr sz="4400">
          <a:solidFill>
            <a:schemeClr val="bg2"/>
          </a:solidFill>
          <a:effectLst>
            <a:outerShdw blurRad="38100" dist="38100" dir="2700000" algn="tl">
              <a:srgbClr val="C0C0C0"/>
            </a:outerShdw>
          </a:effectLst>
          <a:latin typeface="Arial" charset="0"/>
        </a:defRPr>
      </a:lvl8pPr>
      <a:lvl9pPr marL="1828800" algn="ctr" rtl="0" fontAlgn="base">
        <a:spcBef>
          <a:spcPct val="0"/>
        </a:spcBef>
        <a:spcAft>
          <a:spcPct val="0"/>
        </a:spcAft>
        <a:defRPr sz="4400">
          <a:solidFill>
            <a:schemeClr val="bg2"/>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lr>
          <a:schemeClr val="bg2"/>
        </a:buCl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defRPr sz="2800">
          <a:solidFill>
            <a:schemeClr val="tx1"/>
          </a:solidFill>
          <a:latin typeface="+mn-lt"/>
        </a:defRPr>
      </a:lvl2pPr>
      <a:lvl3pPr marL="1143000" indent="-228600" algn="l" rtl="0" eaLnBrk="0" fontAlgn="base" hangingPunct="0">
        <a:spcBef>
          <a:spcPct val="20000"/>
        </a:spcBef>
        <a:spcAft>
          <a:spcPct val="0"/>
        </a:spcAft>
        <a:buClr>
          <a:schemeClr val="bg2"/>
        </a:buClr>
        <a:buFont typeface="Wingdings" pitchFamily="2" charset="2"/>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itchFamily="2" charset="2"/>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s://web2.westlaw.com/find/default.wl?mt=Washington&amp;db=1000259&amp;rs=WLW15.04&amp;docname=WAST36.70A.070&amp;rp=/find/default.wl&amp;findtype=L&amp;ordoc=2035492483&amp;tc=-1&amp;vr=2.0&amp;fn=_top&amp;sv=Full&amp;tf=-1&amp;pbc=F5445B6B&amp;utid=1" TargetMode="External"/><Relationship Id="rId2" Type="http://schemas.openxmlformats.org/officeDocument/2006/relationships/hyperlink" Target="https://web2.westlaw.com/find/default.wl?mt=Washington&amp;db=1000259&amp;rs=WLW15.04&amp;docname=WAST36.70A.020&amp;rp=/find/default.wl&amp;findtype=L&amp;ordoc=2035492483&amp;tc=-1&amp;vr=2.0&amp;fn=_top&amp;sv=Full&amp;tf=-1&amp;pbc=F5445B6B&amp;utid=1"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hyperlink" Target="https://1.next.westlaw.com/Link/Document/FullText?findType=L&amp;pubNum=1000259&amp;cite=WAST36.70A.020&amp;originatingDoc=Ic59949208c6d11e6b8b9e1ce282dafae&amp;refType=SP&amp;originationContext=document&amp;transitionType=DocumentItem&amp;contextData=(sc.Search)#co_pp_f19d0000e06d3"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s://1.next.westlaw.com/Link/Document/FullText?findType=L&amp;pubNum=1000259&amp;cite=WAST36.70C.030&amp;originatingDoc=Ia6bbdeb095b811e6b8b9e1ce282dafae&amp;refType=SP&amp;originationContext=document&amp;transitionType=DocumentItem&amp;contextData=(sc.Search)#co_pp_33ad000034ef7"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https://1.next.westlaw.com/Link/Document/FullText?findType=Y&amp;serNum=2031548447&amp;pubNum=0004645&amp;originatingDoc=Ia6bbdeb095b811e6b8b9e1ce282dafae&amp;refType=RP&amp;originationContext=document&amp;transitionType=DocumentItem&amp;contextData=(sc.Search)"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hyperlink" Target="https://1.next.westlaw.com/Link/Document/FullText?findType=Y&amp;serNum=2036430892&amp;pubNum=0004645&amp;originatingDoc=NBEB49A2073EB11DF9CD6F1BDD5B9E084&amp;refType=RP&amp;originationContext=notesOfDecisions&amp;contextData=(sc.Category)&amp;transitionType=NotesOfDecisionIte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1.next.westlaw.com/Link/Document/FullText?findType=Y&amp;serNum=2037557116&amp;pubNum=0004645&amp;originatingDoc=NBEB49A2073EB11DF9CD6F1BDD5B9E084&amp;refType=RP&amp;originationContext=notesOfDecisions&amp;contextData=(sc.Category)&amp;transitionType=NotesOfDecisionItem" TargetMode="Externa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ctrTitle"/>
          </p:nvPr>
        </p:nvSpPr>
        <p:spPr>
          <a:xfrm>
            <a:off x="1174750" y="1809750"/>
            <a:ext cx="7308850" cy="2663825"/>
          </a:xfrm>
        </p:spPr>
        <p:txBody>
          <a:bodyPr/>
          <a:lstStyle/>
          <a:p>
            <a:pPr>
              <a:defRPr/>
            </a:pPr>
            <a:br>
              <a:rPr lang="en-US" sz="4400" dirty="0"/>
            </a:br>
            <a:r>
              <a:rPr lang="en-US" sz="4400" dirty="0"/>
              <a:t>LAND USE </a:t>
            </a:r>
            <a:br>
              <a:rPr lang="en-US" sz="4400" dirty="0"/>
            </a:br>
            <a:r>
              <a:rPr lang="en-US" sz="4400" dirty="0"/>
              <a:t>CASE LAW UPDATE</a:t>
            </a:r>
            <a:br>
              <a:rPr lang="en-US" sz="4400" dirty="0"/>
            </a:br>
            <a:endParaRPr lang="en-US" sz="3200" dirty="0"/>
          </a:p>
        </p:txBody>
      </p:sp>
      <p:sp>
        <p:nvSpPr>
          <p:cNvPr id="13315" name="Rectangle 3"/>
          <p:cNvSpPr>
            <a:spLocks noGrp="1" noChangeArrowheads="1"/>
          </p:cNvSpPr>
          <p:nvPr>
            <p:ph type="subTitle" idx="1"/>
          </p:nvPr>
        </p:nvSpPr>
        <p:spPr/>
        <p:txBody>
          <a:bodyPr/>
          <a:lstStyle/>
          <a:p>
            <a:r>
              <a:rPr lang="en-US" sz="2800" dirty="0"/>
              <a:t>Phil Olbrechts	</a:t>
            </a:r>
          </a:p>
          <a:p>
            <a:r>
              <a:rPr lang="en-US" sz="1800" dirty="0"/>
              <a:t>Olbrechts and Associates, P.L.L.C.</a:t>
            </a:r>
          </a:p>
          <a:p>
            <a:endParaRPr lang="en-US" sz="2000" dirty="0"/>
          </a:p>
          <a:p>
            <a:r>
              <a:rPr lang="en-US" sz="2000" dirty="0"/>
              <a:t>October 25, 2017</a:t>
            </a:r>
          </a:p>
          <a:p>
            <a:endParaRPr lang="en-US" sz="2000" dirty="0"/>
          </a:p>
          <a:p>
            <a:endParaRPr lang="en-US"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Times New Roman" pitchFamily="18" charset="0"/>
                <a:cs typeface="Times New Roman" pitchFamily="18" charset="0"/>
              </a:rPr>
              <a:t>Unit of Measurement</a:t>
            </a:r>
            <a:br>
              <a:rPr lang="en-US" sz="1800" dirty="0">
                <a:latin typeface="Times New Roman" pitchFamily="18" charset="0"/>
                <a:cs typeface="Times New Roman" pitchFamily="18" charset="0"/>
              </a:rPr>
            </a:br>
            <a:r>
              <a:rPr lang="en-US" sz="1800" dirty="0">
                <a:latin typeface="Times New Roman" pitchFamily="18" charset="0"/>
                <a:cs typeface="Times New Roman" pitchFamily="18" charset="0"/>
              </a:rPr>
              <a:t>Murr v. Wisconsin, 582 U.S. __ (2017)</a:t>
            </a:r>
            <a:endParaRPr lang="en-US" sz="1600" dirty="0">
              <a:highlight>
                <a:srgbClr val="FFFF00"/>
              </a:highlight>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marL="0" indent="0" algn="just"/>
            <a:r>
              <a:rPr lang="en-US" sz="3600" dirty="0">
                <a:latin typeface="Times New Roman" panose="02020603050405020304" pitchFamily="18" charset="0"/>
                <a:cs typeface="Times New Roman" panose="02020603050405020304" pitchFamily="18" charset="0"/>
              </a:rPr>
              <a:t>Law</a:t>
            </a:r>
            <a:r>
              <a:rPr lang="en-US" sz="2400" dirty="0">
                <a:latin typeface="Times New Roman" panose="02020603050405020304" pitchFamily="18" charset="0"/>
                <a:cs typeface="Times New Roman" panose="02020603050405020304" pitchFamily="18" charset="0"/>
              </a:rPr>
              <a:t>:  </a:t>
            </a:r>
          </a:p>
          <a:p>
            <a:pPr marL="0" indent="0" algn="just"/>
            <a:endParaRPr lang="en-US" sz="2400" dirty="0">
              <a:latin typeface="Times New Roman" panose="02020603050405020304" pitchFamily="18" charset="0"/>
              <a:cs typeface="Times New Roman" panose="02020603050405020304" pitchFamily="18" charset="0"/>
            </a:endParaRPr>
          </a:p>
          <a:p>
            <a:pPr marL="0" indent="0" algn="just"/>
            <a:r>
              <a:rPr lang="en-US" sz="3600" dirty="0">
                <a:latin typeface="Times New Roman" panose="02020603050405020304" pitchFamily="18" charset="0"/>
                <a:cs typeface="Times New Roman" panose="02020603050405020304" pitchFamily="18" charset="0"/>
              </a:rPr>
              <a:t>The Takings Clause of the Fifth Amendment provides that private property shall not “</a:t>
            </a:r>
            <a:r>
              <a:rPr lang="en-US" sz="3600" b="1" i="1" dirty="0">
                <a:latin typeface="Times New Roman" panose="02020603050405020304" pitchFamily="18" charset="0"/>
                <a:cs typeface="Times New Roman" panose="02020603050405020304" pitchFamily="18" charset="0"/>
              </a:rPr>
              <a:t>be taken for public use, without just compensation</a:t>
            </a:r>
            <a:r>
              <a:rPr lang="en-US" sz="3600" dirty="0">
                <a:latin typeface="Times New Roman" panose="02020603050405020304" pitchFamily="18" charset="0"/>
                <a:cs typeface="Times New Roman" panose="02020603050405020304" pitchFamily="18" charset="0"/>
              </a:rPr>
              <a:t>.”</a:t>
            </a:r>
          </a:p>
          <a:p>
            <a:pPr marL="0" indent="0" algn="just"/>
            <a:endParaRPr lang="en-US" sz="2400" dirty="0">
              <a:latin typeface="Times New Roman" panose="02020603050405020304" pitchFamily="18" charset="0"/>
              <a:cs typeface="Times New Roman" panose="02020603050405020304" pitchFamily="18" charset="0"/>
            </a:endParaRPr>
          </a:p>
          <a:p>
            <a:pPr marL="0" indent="0" algn="just"/>
            <a:endParaRPr lang="en-US" sz="2400" dirty="0">
              <a:latin typeface="Times New Roman" panose="02020603050405020304" pitchFamily="18" charset="0"/>
              <a:cs typeface="Times New Roman" panose="02020603050405020304" pitchFamily="18" charset="0"/>
            </a:endParaRPr>
          </a:p>
          <a:p>
            <a:pPr marL="0" indent="0" algn="just"/>
            <a:endParaRPr lang="en-US" sz="2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46061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Times New Roman" pitchFamily="18" charset="0"/>
                <a:cs typeface="Times New Roman" pitchFamily="18" charset="0"/>
              </a:rPr>
              <a:t>Opening the Door a Smidge on the  21 day Rule</a:t>
            </a:r>
            <a:br>
              <a:rPr lang="en-US" sz="1800" dirty="0">
                <a:latin typeface="Times New Roman" pitchFamily="18" charset="0"/>
                <a:cs typeface="Times New Roman" pitchFamily="18" charset="0"/>
              </a:rPr>
            </a:br>
            <a:r>
              <a:rPr lang="en-US" sz="1800" dirty="0">
                <a:latin typeface="Times New Roman" pitchFamily="18" charset="0"/>
                <a:cs typeface="Times New Roman" pitchFamily="18" charset="0"/>
              </a:rPr>
              <a:t>Chumbley v. Snohomish County, Court of Appeals Case No. 74528-o-I</a:t>
            </a:r>
          </a:p>
        </p:txBody>
      </p:sp>
      <p:sp>
        <p:nvSpPr>
          <p:cNvPr id="3" name="Content Placeholder 2"/>
          <p:cNvSpPr>
            <a:spLocks noGrp="1"/>
          </p:cNvSpPr>
          <p:nvPr>
            <p:ph idx="1"/>
          </p:nvPr>
        </p:nvSpPr>
        <p:spPr/>
        <p:txBody>
          <a:bodyPr/>
          <a:lstStyle/>
          <a:p>
            <a:pPr marL="0" indent="0" algn="just"/>
            <a:r>
              <a:rPr lang="en-US" sz="2400" dirty="0"/>
              <a:t>The Law:  </a:t>
            </a:r>
          </a:p>
          <a:p>
            <a:pPr marL="0" indent="0" algn="just"/>
            <a:endParaRPr lang="en-US" sz="2400" dirty="0"/>
          </a:p>
          <a:p>
            <a:pPr marL="0" marR="0" algn="just">
              <a:lnSpc>
                <a:spcPct val="107000"/>
              </a:lnSpc>
              <a:spcBef>
                <a:spcPts val="0"/>
              </a:spcBef>
              <a:spcAft>
                <a:spcPts val="80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a:t>
            </a:r>
            <a:r>
              <a:rPr lang="en-US" sz="2800" i="1" dirty="0">
                <a:latin typeface="Times New Roman" panose="02020603050405020304" pitchFamily="18" charset="0"/>
                <a:ea typeface="Calibri" panose="020F0502020204030204" pitchFamily="34" charset="0"/>
                <a:cs typeface="Times New Roman" panose="02020603050405020304" pitchFamily="18" charset="0"/>
              </a:rPr>
              <a:t>A land use petition is timely if it is filed within 21 days ‘of the issuance of the land use decision.’ RCW 36.70C.040(3)(2). This deadline is ‘stringent.’  It reflects a strong public policy of finality in land use decisions. Even illegal land use decisions will be allowed to stand if not timely challenged under LUPA</a:t>
            </a:r>
            <a:r>
              <a:rPr lang="en-US" sz="2800" dirty="0">
                <a:latin typeface="Times New Roman" panose="02020603050405020304" pitchFamily="18" charset="0"/>
                <a:ea typeface="Calibri" panose="020F0502020204030204" pitchFamily="34" charset="0"/>
                <a:cs typeface="Times New Roman" panose="02020603050405020304" pitchFamily="18" charset="0"/>
              </a:rPr>
              <a:t>.” (citations omitted).</a:t>
            </a:r>
          </a:p>
          <a:p>
            <a:pPr marL="0" indent="0" algn="just"/>
            <a:endParaRPr lang="en-US" sz="2400" dirty="0"/>
          </a:p>
        </p:txBody>
      </p:sp>
    </p:spTree>
    <p:extLst>
      <p:ext uri="{BB962C8B-B14F-4D97-AF65-F5344CB8AC3E}">
        <p14:creationId xmlns:p14="http://schemas.microsoft.com/office/powerpoint/2010/main" val="338744629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Times New Roman" pitchFamily="18" charset="0"/>
                <a:cs typeface="Times New Roman" pitchFamily="18" charset="0"/>
              </a:rPr>
              <a:t>Opening the Door a Smidge on the  21 day Rule</a:t>
            </a:r>
            <a:br>
              <a:rPr lang="en-US" sz="1800" dirty="0">
                <a:latin typeface="Times New Roman" pitchFamily="18" charset="0"/>
                <a:cs typeface="Times New Roman" pitchFamily="18" charset="0"/>
              </a:rPr>
            </a:br>
            <a:r>
              <a:rPr lang="en-US" sz="1800" dirty="0">
                <a:latin typeface="Times New Roman" pitchFamily="18" charset="0"/>
                <a:cs typeface="Times New Roman" pitchFamily="18" charset="0"/>
              </a:rPr>
              <a:t>Chumbley v. Snohomish County, Court of Appeals Case No. 74528-o-I</a:t>
            </a:r>
          </a:p>
        </p:txBody>
      </p:sp>
      <p:sp>
        <p:nvSpPr>
          <p:cNvPr id="3" name="Content Placeholder 2"/>
          <p:cNvSpPr>
            <a:spLocks noGrp="1"/>
          </p:cNvSpPr>
          <p:nvPr>
            <p:ph idx="1"/>
          </p:nvPr>
        </p:nvSpPr>
        <p:spPr/>
        <p:txBody>
          <a:bodyPr/>
          <a:lstStyle/>
          <a:p>
            <a:pPr marL="0" indent="0" algn="just"/>
            <a:r>
              <a:rPr lang="en-US" sz="2000" dirty="0">
                <a:latin typeface="Times New Roman" panose="02020603050405020304" pitchFamily="18" charset="0"/>
                <a:cs typeface="Times New Roman" panose="02020603050405020304" pitchFamily="18" charset="0"/>
              </a:rPr>
              <a:t>The Argument:</a:t>
            </a:r>
          </a:p>
          <a:p>
            <a:pPr marL="0" indent="0" algn="just"/>
            <a:endParaRPr lang="en-US" sz="2000" dirty="0">
              <a:latin typeface="Times New Roman" panose="02020603050405020304" pitchFamily="18" charset="0"/>
              <a:cs typeface="Times New Roman" panose="02020603050405020304" pitchFamily="18" charset="0"/>
            </a:endParaRPr>
          </a:p>
          <a:p>
            <a:pPr marL="0" indent="0" algn="just"/>
            <a:r>
              <a:rPr lang="en-US" sz="2000" dirty="0">
                <a:latin typeface="Times New Roman" panose="02020603050405020304" pitchFamily="18" charset="0"/>
                <a:cs typeface="Times New Roman" panose="02020603050405020304" pitchFamily="18" charset="0"/>
              </a:rPr>
              <a:t>County contends the issuance of the building permit was a “</a:t>
            </a:r>
            <a:r>
              <a:rPr lang="en-US" sz="2000" i="1" dirty="0">
                <a:latin typeface="Times New Roman" panose="02020603050405020304" pitchFamily="18" charset="0"/>
                <a:cs typeface="Times New Roman" panose="02020603050405020304" pitchFamily="18" charset="0"/>
              </a:rPr>
              <a:t>determination by inference</a:t>
            </a:r>
            <a:r>
              <a:rPr lang="en-US" sz="2000" dirty="0">
                <a:latin typeface="Times New Roman" panose="02020603050405020304" pitchFamily="18" charset="0"/>
                <a:cs typeface="Times New Roman" panose="02020603050405020304" pitchFamily="18" charset="0"/>
              </a:rPr>
              <a:t>” that Applicant could build the residence without further reviews and permits. </a:t>
            </a:r>
          </a:p>
          <a:p>
            <a:pPr marL="0" indent="0" algn="just"/>
            <a:r>
              <a:rPr lang="en-US" sz="2000" dirty="0">
                <a:latin typeface="Times New Roman" panose="02020603050405020304" pitchFamily="18" charset="0"/>
                <a:cs typeface="Times New Roman" panose="02020603050405020304" pitchFamily="18" charset="0"/>
              </a:rPr>
              <a:t>County argues that if the railroad and homeowners believed review under the code provisions for land disturbing activity and critical areas was legally required, they had to bring a LUPA petition within 21 days of the building permit issuance. </a:t>
            </a:r>
          </a:p>
          <a:p>
            <a:pPr marL="0" indent="0" algn="just"/>
            <a:endParaRPr lang="en-US" sz="2000" dirty="0">
              <a:latin typeface="Times New Roman" panose="02020603050405020304" pitchFamily="18" charset="0"/>
              <a:cs typeface="Times New Roman" panose="02020603050405020304" pitchFamily="18" charset="0"/>
            </a:endParaRPr>
          </a:p>
          <a:p>
            <a:pPr marL="0" indent="0" algn="just"/>
            <a:r>
              <a:rPr lang="en-US" sz="2000" dirty="0">
                <a:latin typeface="Times New Roman" panose="02020603050405020304" pitchFamily="18" charset="0"/>
                <a:cs typeface="Times New Roman" panose="02020603050405020304" pitchFamily="18" charset="0"/>
              </a:rPr>
              <a:t>County posits that under </a:t>
            </a:r>
            <a:r>
              <a:rPr lang="en-US" sz="2000" i="1" dirty="0">
                <a:latin typeface="Times New Roman" panose="02020603050405020304" pitchFamily="18" charset="0"/>
                <a:cs typeface="Times New Roman" panose="02020603050405020304" pitchFamily="18" charset="0"/>
              </a:rPr>
              <a:t>Samuel's Furniture</a:t>
            </a:r>
            <a:r>
              <a:rPr lang="en-US" sz="2000" dirty="0">
                <a:latin typeface="Times New Roman" panose="02020603050405020304" pitchFamily="18" charset="0"/>
                <a:cs typeface="Times New Roman" panose="02020603050405020304" pitchFamily="18" charset="0"/>
              </a:rPr>
              <a:t>, another case involving government entities with overlapping regulatory responsibilities, the building permit implied that Applicant had been cleared to grade lots 60 and 61.</a:t>
            </a:r>
          </a:p>
          <a:p>
            <a:pPr marL="0" indent="0" algn="just"/>
            <a:r>
              <a:rPr lang="en-US" sz="2400" dirty="0"/>
              <a:t> </a:t>
            </a:r>
          </a:p>
          <a:p>
            <a:pPr marL="0" indent="0" algn="just"/>
            <a:endParaRPr lang="en-US" sz="2400" dirty="0"/>
          </a:p>
          <a:p>
            <a:pPr marL="0" indent="0" algn="just"/>
            <a:endParaRPr lang="en-US" sz="2400" dirty="0"/>
          </a:p>
        </p:txBody>
      </p:sp>
    </p:spTree>
    <p:extLst>
      <p:ext uri="{BB962C8B-B14F-4D97-AF65-F5344CB8AC3E}">
        <p14:creationId xmlns:p14="http://schemas.microsoft.com/office/powerpoint/2010/main" val="23245683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Times New Roman" pitchFamily="18" charset="0"/>
                <a:cs typeface="Times New Roman" pitchFamily="18" charset="0"/>
              </a:rPr>
              <a:t>Opening the Door a Smidge on the  21 day Rule</a:t>
            </a:r>
            <a:br>
              <a:rPr lang="en-US" sz="1800" dirty="0">
                <a:latin typeface="Times New Roman" pitchFamily="18" charset="0"/>
                <a:cs typeface="Times New Roman" pitchFamily="18" charset="0"/>
              </a:rPr>
            </a:br>
            <a:r>
              <a:rPr lang="en-US" sz="1800" dirty="0">
                <a:latin typeface="Times New Roman" pitchFamily="18" charset="0"/>
                <a:cs typeface="Times New Roman" pitchFamily="18" charset="0"/>
              </a:rPr>
              <a:t>Chumbley v. Snohomish County, Court of Appeals Case No. 74528-o-I</a:t>
            </a:r>
          </a:p>
        </p:txBody>
      </p:sp>
      <p:sp>
        <p:nvSpPr>
          <p:cNvPr id="3" name="Content Placeholder 2"/>
          <p:cNvSpPr>
            <a:spLocks noGrp="1"/>
          </p:cNvSpPr>
          <p:nvPr>
            <p:ph idx="1"/>
          </p:nvPr>
        </p:nvSpPr>
        <p:spPr/>
        <p:txBody>
          <a:bodyPr/>
          <a:lstStyle/>
          <a:p>
            <a:pPr marL="0" marR="0" algn="just">
              <a:lnSpc>
                <a:spcPct val="107000"/>
              </a:lnSpc>
              <a:spcBef>
                <a:spcPts val="0"/>
              </a:spcBef>
              <a:spcAft>
                <a:spcPts val="800"/>
              </a:spcAft>
            </a:pPr>
            <a:r>
              <a:rPr lang="en-US" sz="1800" i="1" dirty="0">
                <a:latin typeface="Times New Roman" panose="02020603050405020304" pitchFamily="18" charset="0"/>
                <a:ea typeface="Calibri" panose="020F0502020204030204" pitchFamily="34" charset="0"/>
                <a:cs typeface="Times New Roman" panose="02020603050405020304" pitchFamily="18" charset="0"/>
              </a:rPr>
              <a:t>Samuel’s Furniture v. DOE</a:t>
            </a:r>
            <a:r>
              <a:rPr lang="en-US" sz="1800" dirty="0">
                <a:latin typeface="Times New Roman" panose="02020603050405020304" pitchFamily="18" charset="0"/>
                <a:ea typeface="Calibri" panose="020F0502020204030204" pitchFamily="34" charset="0"/>
                <a:cs typeface="Times New Roman" panose="02020603050405020304" pitchFamily="18" charset="0"/>
              </a:rPr>
              <a:t>, 147 Wash.2d 440 (2002)</a:t>
            </a:r>
          </a:p>
          <a:p>
            <a:pPr marL="0" marR="0" algn="just">
              <a:lnSpc>
                <a:spcPct val="107000"/>
              </a:lnSpc>
              <a:spcBef>
                <a:spcPts val="0"/>
              </a:spcBef>
              <a:spcAft>
                <a:spcPts val="800"/>
              </a:spcAft>
            </a:pPr>
            <a:r>
              <a:rPr lang="en-US" sz="1800" dirty="0">
                <a:latin typeface="Times New Roman" panose="02020603050405020304" pitchFamily="18" charset="0"/>
                <a:ea typeface="Calibri" panose="020F0502020204030204" pitchFamily="34" charset="0"/>
                <a:cs typeface="Times New Roman" panose="02020603050405020304" pitchFamily="18" charset="0"/>
              </a:rPr>
              <a:t>Ferndale issued a building permit and a fill and grade permit without requiring prior approval of a shoreline permit.</a:t>
            </a:r>
          </a:p>
          <a:p>
            <a:pPr marL="0" marR="0" algn="just">
              <a:lnSpc>
                <a:spcPct val="107000"/>
              </a:lnSpc>
              <a:spcBef>
                <a:spcPts val="0"/>
              </a:spcBef>
              <a:spcAft>
                <a:spcPts val="800"/>
              </a:spcAft>
            </a:pPr>
            <a:r>
              <a:rPr lang="en-US" sz="1800" dirty="0">
                <a:latin typeface="Times New Roman" panose="02020603050405020304" pitchFamily="18" charset="0"/>
                <a:ea typeface="Calibri" panose="020F0502020204030204" pitchFamily="34" charset="0"/>
                <a:cs typeface="Times New Roman" panose="02020603050405020304" pitchFamily="18" charset="0"/>
              </a:rPr>
              <a:t>A year later, when the project was already under construction, the Department of Ecology used a different map than Ferndale and concluded the project was inside the designated shoreline area. </a:t>
            </a:r>
          </a:p>
          <a:p>
            <a:pPr marL="0" marR="0" algn="just">
              <a:lnSpc>
                <a:spcPct val="107000"/>
              </a:lnSpc>
              <a:spcBef>
                <a:spcPts val="0"/>
              </a:spcBef>
              <a:spcAft>
                <a:spcPts val="800"/>
              </a:spcAft>
            </a:pPr>
            <a:r>
              <a:rPr lang="en-US" sz="1800" dirty="0">
                <a:latin typeface="Times New Roman" panose="02020603050405020304" pitchFamily="18" charset="0"/>
                <a:ea typeface="Calibri" panose="020F0502020204030204" pitchFamily="34" charset="0"/>
                <a:cs typeface="Times New Roman" panose="02020603050405020304" pitchFamily="18" charset="0"/>
              </a:rPr>
              <a:t>The Department of Ecology threatened enforcement action unless the business obtained a permit for substantial development on a shoreline. </a:t>
            </a:r>
          </a:p>
          <a:p>
            <a:pPr marL="0" marR="0" algn="just">
              <a:lnSpc>
                <a:spcPct val="107000"/>
              </a:lnSpc>
              <a:spcBef>
                <a:spcPts val="0"/>
              </a:spcBef>
              <a:spcAft>
                <a:spcPts val="800"/>
              </a:spcAft>
            </a:pPr>
            <a:r>
              <a:rPr lang="en-US" sz="1800" dirty="0">
                <a:latin typeface="Times New Roman" panose="02020603050405020304" pitchFamily="18" charset="0"/>
                <a:ea typeface="Calibri" panose="020F0502020204030204" pitchFamily="34" charset="0"/>
                <a:cs typeface="Times New Roman" panose="02020603050405020304" pitchFamily="18" charset="0"/>
              </a:rPr>
              <a:t>The Supreme Court held that the Department of Ecology, having failed to challenge Ferndale's permitting decision by means of a timely LUPA petition, was barred from collaterally attacking the decision by means of an independent enforcement action. </a:t>
            </a:r>
          </a:p>
          <a:p>
            <a:pPr marL="0" indent="0" algn="just"/>
            <a:endParaRPr lang="en-US" sz="2400" dirty="0"/>
          </a:p>
          <a:p>
            <a:pPr marL="0" indent="0" algn="just"/>
            <a:endParaRPr lang="en-US" sz="2400" dirty="0"/>
          </a:p>
          <a:p>
            <a:pPr marL="0" indent="0" algn="just"/>
            <a:r>
              <a:rPr lang="en-US" sz="2400" dirty="0"/>
              <a:t>  </a:t>
            </a:r>
          </a:p>
          <a:p>
            <a:pPr marL="0" indent="0" algn="just"/>
            <a:endParaRPr lang="en-US" sz="2400" dirty="0"/>
          </a:p>
          <a:p>
            <a:pPr marL="0" indent="0" algn="just"/>
            <a:endParaRPr lang="en-US" sz="2400" dirty="0"/>
          </a:p>
        </p:txBody>
      </p:sp>
    </p:spTree>
    <p:extLst>
      <p:ext uri="{BB962C8B-B14F-4D97-AF65-F5344CB8AC3E}">
        <p14:creationId xmlns:p14="http://schemas.microsoft.com/office/powerpoint/2010/main" val="230336378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Times New Roman" pitchFamily="18" charset="0"/>
                <a:cs typeface="Times New Roman" pitchFamily="18" charset="0"/>
              </a:rPr>
              <a:t>Opening the Door a Smidge on the  21 day Rule</a:t>
            </a:r>
            <a:br>
              <a:rPr lang="en-US" sz="1800" dirty="0">
                <a:latin typeface="Times New Roman" pitchFamily="18" charset="0"/>
                <a:cs typeface="Times New Roman" pitchFamily="18" charset="0"/>
              </a:rPr>
            </a:br>
            <a:r>
              <a:rPr lang="en-US" sz="1800" dirty="0">
                <a:latin typeface="Times New Roman" pitchFamily="18" charset="0"/>
                <a:cs typeface="Times New Roman" pitchFamily="18" charset="0"/>
              </a:rPr>
              <a:t>Chumbley v. Snohomish County, Court of Appeals Case No. 74528-o-I</a:t>
            </a:r>
          </a:p>
        </p:txBody>
      </p:sp>
      <p:sp>
        <p:nvSpPr>
          <p:cNvPr id="3" name="Content Placeholder 2"/>
          <p:cNvSpPr>
            <a:spLocks noGrp="1"/>
          </p:cNvSpPr>
          <p:nvPr>
            <p:ph idx="1"/>
          </p:nvPr>
        </p:nvSpPr>
        <p:spPr>
          <a:xfrm>
            <a:off x="1266825" y="1319213"/>
            <a:ext cx="7419975" cy="4548187"/>
          </a:xfrm>
        </p:spPr>
        <p:txBody>
          <a:bodyPr/>
          <a:lstStyle/>
          <a:p>
            <a:pPr marL="0" marR="0" algn="just">
              <a:lnSpc>
                <a:spcPct val="107000"/>
              </a:lnSpc>
              <a:spcBef>
                <a:spcPts val="0"/>
              </a:spcBef>
              <a:spcAft>
                <a:spcPts val="800"/>
              </a:spcAft>
            </a:pP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endParaRPr lang="en-US" sz="2400" dirty="0"/>
          </a:p>
          <a:p>
            <a:pPr marL="0" indent="0" algn="just"/>
            <a:endParaRPr lang="en-US" sz="2400" dirty="0"/>
          </a:p>
          <a:p>
            <a:pPr marL="0" indent="0" algn="just"/>
            <a:r>
              <a:rPr lang="en-US" sz="2400" dirty="0"/>
              <a:t>  </a:t>
            </a:r>
          </a:p>
          <a:p>
            <a:pPr marL="0" indent="0" algn="just"/>
            <a:endParaRPr lang="en-US" sz="2400" dirty="0"/>
          </a:p>
          <a:p>
            <a:pPr marL="0" indent="0" algn="just"/>
            <a:endParaRPr lang="en-US" sz="2400" dirty="0"/>
          </a:p>
        </p:txBody>
      </p:sp>
      <p:pic>
        <p:nvPicPr>
          <p:cNvPr id="5" name="Picture 4">
            <a:extLst>
              <a:ext uri="{FF2B5EF4-FFF2-40B4-BE49-F238E27FC236}">
                <a16:creationId xmlns:a16="http://schemas.microsoft.com/office/drawing/2014/main" id="{DDD7049B-CA15-4807-A020-D7B63067BCCE}"/>
              </a:ext>
            </a:extLst>
          </p:cNvPr>
          <p:cNvPicPr>
            <a:picLocks noChangeAspect="1"/>
          </p:cNvPicPr>
          <p:nvPr/>
        </p:nvPicPr>
        <p:blipFill>
          <a:blip r:embed="rId3"/>
          <a:stretch>
            <a:fillRect/>
          </a:stretch>
        </p:blipFill>
        <p:spPr>
          <a:xfrm>
            <a:off x="1209764" y="1752454"/>
            <a:ext cx="6724471" cy="3353091"/>
          </a:xfrm>
          <a:prstGeom prst="rect">
            <a:avLst/>
          </a:prstGeom>
        </p:spPr>
      </p:pic>
    </p:spTree>
    <p:extLst>
      <p:ext uri="{BB962C8B-B14F-4D97-AF65-F5344CB8AC3E}">
        <p14:creationId xmlns:p14="http://schemas.microsoft.com/office/powerpoint/2010/main" val="381832840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Times New Roman" pitchFamily="18" charset="0"/>
                <a:cs typeface="Times New Roman" pitchFamily="18" charset="0"/>
              </a:rPr>
              <a:t>Opening the Door a Smidge on the  21 day Rule</a:t>
            </a:r>
            <a:br>
              <a:rPr lang="en-US" sz="1800" dirty="0">
                <a:latin typeface="Times New Roman" pitchFamily="18" charset="0"/>
                <a:cs typeface="Times New Roman" pitchFamily="18" charset="0"/>
              </a:rPr>
            </a:br>
            <a:r>
              <a:rPr lang="en-US" sz="1800" dirty="0">
                <a:latin typeface="Times New Roman" pitchFamily="18" charset="0"/>
                <a:cs typeface="Times New Roman" pitchFamily="18" charset="0"/>
              </a:rPr>
              <a:t>Chumbley v. Snohomish County, Court of Appeals Case No. 74528-o-I</a:t>
            </a:r>
          </a:p>
        </p:txBody>
      </p:sp>
      <p:sp>
        <p:nvSpPr>
          <p:cNvPr id="3" name="Content Placeholder 2"/>
          <p:cNvSpPr>
            <a:spLocks noGrp="1"/>
          </p:cNvSpPr>
          <p:nvPr>
            <p:ph idx="1"/>
          </p:nvPr>
        </p:nvSpPr>
        <p:spPr/>
        <p:txBody>
          <a:bodyPr/>
          <a:lstStyle/>
          <a:p>
            <a:pPr marL="0" indent="0" algn="just"/>
            <a:r>
              <a:rPr lang="en-US" sz="1800" dirty="0">
                <a:latin typeface="Times New Roman" panose="02020603050405020304" pitchFamily="18" charset="0"/>
                <a:cs typeface="Times New Roman" panose="02020603050405020304" pitchFamily="18" charset="0"/>
              </a:rPr>
              <a:t>County </a:t>
            </a:r>
            <a:r>
              <a:rPr lang="en-US" sz="1800" i="1" dirty="0">
                <a:latin typeface="Times New Roman" panose="02020603050405020304" pitchFamily="18" charset="0"/>
                <a:cs typeface="Times New Roman" panose="02020603050405020304" pitchFamily="18" charset="0"/>
              </a:rPr>
              <a:t>Samuels</a:t>
            </a:r>
            <a:r>
              <a:rPr lang="en-US" sz="1800" dirty="0">
                <a:latin typeface="Times New Roman" panose="02020603050405020304" pitchFamily="18" charset="0"/>
                <a:cs typeface="Times New Roman" panose="02020603050405020304" pitchFamily="18" charset="0"/>
              </a:rPr>
              <a:t> Argument</a:t>
            </a:r>
          </a:p>
          <a:p>
            <a:pPr marL="0" indent="0" algn="just"/>
            <a:endParaRPr lang="en-US" sz="1800" dirty="0">
              <a:latin typeface="Times New Roman" panose="02020603050405020304" pitchFamily="18" charset="0"/>
              <a:cs typeface="Times New Roman" panose="02020603050405020304" pitchFamily="18" charset="0"/>
            </a:endParaRPr>
          </a:p>
          <a:p>
            <a:pPr marL="0" indent="0" algn="just"/>
            <a:r>
              <a:rPr lang="en-US" sz="1800" dirty="0">
                <a:latin typeface="Times New Roman" panose="02020603050405020304" pitchFamily="18" charset="0"/>
                <a:cs typeface="Times New Roman" panose="02020603050405020304" pitchFamily="18" charset="0"/>
              </a:rPr>
              <a:t>County code prohibited County from issuing building permit without the Health District's prior approval of the sewage system. </a:t>
            </a:r>
          </a:p>
          <a:p>
            <a:pPr marL="0" indent="0" algn="just"/>
            <a:endParaRPr lang="en-US" sz="1800" dirty="0">
              <a:latin typeface="Times New Roman" panose="02020603050405020304" pitchFamily="18" charset="0"/>
              <a:cs typeface="Times New Roman" panose="02020603050405020304" pitchFamily="18" charset="0"/>
            </a:endParaRPr>
          </a:p>
          <a:p>
            <a:pPr marL="0" indent="0" algn="just"/>
            <a:r>
              <a:rPr lang="en-US" sz="1800" dirty="0">
                <a:latin typeface="Times New Roman" panose="02020603050405020304" pitchFamily="18" charset="0"/>
                <a:cs typeface="Times New Roman" panose="02020603050405020304" pitchFamily="18" charset="0"/>
              </a:rPr>
              <a:t>County  thus argues that the building permit necessarily required a preliminary determination that the plan to grade lots 60 and 61 had been fully reviewed for compliance with regulations having any relationship to the sewage system, in the same way that the Ferndale permits in Samuel's Furniture necessarily required Ferndale to make a preliminary determination that the project was not on the shoreline. </a:t>
            </a:r>
          </a:p>
          <a:p>
            <a:pPr marL="0" indent="0" algn="just"/>
            <a:endParaRPr lang="en-US" sz="1800" dirty="0">
              <a:latin typeface="Times New Roman" panose="02020603050405020304" pitchFamily="18" charset="0"/>
              <a:cs typeface="Times New Roman" panose="02020603050405020304" pitchFamily="18" charset="0"/>
            </a:endParaRPr>
          </a:p>
          <a:p>
            <a:pPr marL="0" indent="0" algn="just"/>
            <a:r>
              <a:rPr lang="en-US" sz="1800" dirty="0">
                <a:latin typeface="Times New Roman" panose="02020603050405020304" pitchFamily="18" charset="0"/>
                <a:cs typeface="Times New Roman" panose="02020603050405020304" pitchFamily="18" charset="0"/>
              </a:rPr>
              <a:t>County contends the appellants' request for revocation of the building permit pending further environmental review is an untimely collateral attack on the building permit.</a:t>
            </a:r>
          </a:p>
          <a:p>
            <a:pPr marL="0" indent="0" algn="just"/>
            <a:endParaRPr lang="en-US" sz="2400" dirty="0"/>
          </a:p>
          <a:p>
            <a:pPr marL="0" indent="0" algn="just"/>
            <a:r>
              <a:rPr lang="en-US" sz="2400" dirty="0"/>
              <a:t>  </a:t>
            </a:r>
          </a:p>
          <a:p>
            <a:pPr marL="0" indent="0" algn="just"/>
            <a:endParaRPr lang="en-US" sz="2400" dirty="0"/>
          </a:p>
          <a:p>
            <a:pPr marL="0" indent="0" algn="just"/>
            <a:endParaRPr lang="en-US" sz="2400" dirty="0"/>
          </a:p>
        </p:txBody>
      </p:sp>
    </p:spTree>
    <p:extLst>
      <p:ext uri="{BB962C8B-B14F-4D97-AF65-F5344CB8AC3E}">
        <p14:creationId xmlns:p14="http://schemas.microsoft.com/office/powerpoint/2010/main" val="236360294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Times New Roman" pitchFamily="18" charset="0"/>
                <a:cs typeface="Times New Roman" pitchFamily="18" charset="0"/>
              </a:rPr>
              <a:t>Opening the Door a Smidge on the  21 day Rule</a:t>
            </a:r>
            <a:br>
              <a:rPr lang="en-US" sz="1800" dirty="0">
                <a:latin typeface="Times New Roman" pitchFamily="18" charset="0"/>
                <a:cs typeface="Times New Roman" pitchFamily="18" charset="0"/>
              </a:rPr>
            </a:br>
            <a:r>
              <a:rPr lang="en-US" sz="1800" dirty="0">
                <a:latin typeface="Times New Roman" pitchFamily="18" charset="0"/>
                <a:cs typeface="Times New Roman" pitchFamily="18" charset="0"/>
              </a:rPr>
              <a:t>Chumbley v. Snohomish County, Court of Appeals Case No. 74528-o-I</a:t>
            </a:r>
          </a:p>
        </p:txBody>
      </p:sp>
      <p:sp>
        <p:nvSpPr>
          <p:cNvPr id="3" name="Content Placeholder 2"/>
          <p:cNvSpPr>
            <a:spLocks noGrp="1"/>
          </p:cNvSpPr>
          <p:nvPr>
            <p:ph idx="1"/>
          </p:nvPr>
        </p:nvSpPr>
        <p:spPr/>
        <p:txBody>
          <a:bodyPr/>
          <a:lstStyle/>
          <a:p>
            <a:pPr marL="0" indent="0" algn="just"/>
            <a:r>
              <a:rPr lang="en-US" sz="1800" dirty="0">
                <a:latin typeface="Times New Roman" panose="02020603050405020304" pitchFamily="18" charset="0"/>
                <a:cs typeface="Times New Roman" panose="02020603050405020304" pitchFamily="18" charset="0"/>
              </a:rPr>
              <a:t>Court Ruling on Samuel’s Argument</a:t>
            </a:r>
          </a:p>
          <a:p>
            <a:pPr marL="0" indent="0" algn="just"/>
            <a:endParaRPr lang="en-US" sz="1800" dirty="0">
              <a:latin typeface="Times New Roman" panose="02020603050405020304" pitchFamily="18" charset="0"/>
              <a:cs typeface="Times New Roman" panose="02020603050405020304" pitchFamily="18" charset="0"/>
            </a:endParaRPr>
          </a:p>
          <a:p>
            <a:pPr marL="0" indent="0" algn="just"/>
            <a:r>
              <a:rPr lang="en-US" sz="2400" dirty="0">
                <a:latin typeface="Times New Roman" panose="02020603050405020304" pitchFamily="18" charset="0"/>
                <a:cs typeface="Times New Roman" panose="02020603050405020304" pitchFamily="18" charset="0"/>
              </a:rPr>
              <a:t>Samuel’s doesn’t apply.</a:t>
            </a:r>
          </a:p>
          <a:p>
            <a:pPr marL="0" indent="0" algn="just"/>
            <a:endParaRPr lang="en-US" sz="2400" dirty="0">
              <a:latin typeface="Times New Roman" panose="02020603050405020304" pitchFamily="18" charset="0"/>
              <a:cs typeface="Times New Roman" panose="02020603050405020304" pitchFamily="18" charset="0"/>
            </a:endParaRPr>
          </a:p>
          <a:p>
            <a:pPr marL="0" indent="0" algn="just"/>
            <a:endParaRPr lang="en-US" sz="2400" dirty="0">
              <a:latin typeface="Times New Roman" panose="02020603050405020304" pitchFamily="18" charset="0"/>
              <a:cs typeface="Times New Roman" panose="02020603050405020304" pitchFamily="18" charset="0"/>
            </a:endParaRPr>
          </a:p>
          <a:p>
            <a:pPr marL="0" indent="0" algn="just"/>
            <a:r>
              <a:rPr lang="en-US" sz="2400" dirty="0">
                <a:latin typeface="Times New Roman" panose="02020603050405020304" pitchFamily="18" charset="0"/>
                <a:cs typeface="Times New Roman" panose="02020603050405020304" pitchFamily="18" charset="0"/>
              </a:rPr>
              <a:t>The issuance of a building permit did not necessarily require County to make a preliminary decision approving grading for the drain field on lots 60 and 61.  No ordinance or statute requires such preliminary approval.  In Samuel’s, the City couldn’t issue a shoreline permit without first determining that project was outsides shoreline jurisdiction.</a:t>
            </a:r>
          </a:p>
          <a:p>
            <a:pPr marL="0" indent="0" algn="just"/>
            <a:endParaRPr lang="en-US" sz="2400" dirty="0"/>
          </a:p>
          <a:p>
            <a:pPr marL="0" indent="0" algn="just"/>
            <a:endParaRPr lang="en-US" sz="2400" dirty="0"/>
          </a:p>
          <a:p>
            <a:pPr marL="0" indent="0" algn="just"/>
            <a:r>
              <a:rPr lang="en-US" sz="2400" dirty="0"/>
              <a:t>  </a:t>
            </a:r>
          </a:p>
          <a:p>
            <a:pPr marL="0" indent="0" algn="just"/>
            <a:endParaRPr lang="en-US" sz="2400" dirty="0"/>
          </a:p>
          <a:p>
            <a:pPr marL="0" indent="0" algn="just"/>
            <a:endParaRPr lang="en-US" sz="2400" dirty="0"/>
          </a:p>
        </p:txBody>
      </p:sp>
    </p:spTree>
    <p:extLst>
      <p:ext uri="{BB962C8B-B14F-4D97-AF65-F5344CB8AC3E}">
        <p14:creationId xmlns:p14="http://schemas.microsoft.com/office/powerpoint/2010/main" val="244361152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Times New Roman" pitchFamily="18" charset="0"/>
                <a:cs typeface="Times New Roman" pitchFamily="18" charset="0"/>
              </a:rPr>
              <a:t>Opening the Door a Smidge on the  21 day Rule</a:t>
            </a:r>
            <a:br>
              <a:rPr lang="en-US" sz="1800" dirty="0">
                <a:latin typeface="Times New Roman" pitchFamily="18" charset="0"/>
                <a:cs typeface="Times New Roman" pitchFamily="18" charset="0"/>
              </a:rPr>
            </a:br>
            <a:r>
              <a:rPr lang="en-US" sz="1800" dirty="0">
                <a:latin typeface="Times New Roman" pitchFamily="18" charset="0"/>
                <a:cs typeface="Times New Roman" pitchFamily="18" charset="0"/>
              </a:rPr>
              <a:t>Chumbley v. Snohomish County, Court of Appeals Case No. 74528-o-I</a:t>
            </a:r>
          </a:p>
        </p:txBody>
      </p:sp>
      <p:sp>
        <p:nvSpPr>
          <p:cNvPr id="3" name="Content Placeholder 2"/>
          <p:cNvSpPr>
            <a:spLocks noGrp="1"/>
          </p:cNvSpPr>
          <p:nvPr>
            <p:ph idx="1"/>
          </p:nvPr>
        </p:nvSpPr>
        <p:spPr/>
        <p:txBody>
          <a:bodyPr/>
          <a:lstStyle/>
          <a:p>
            <a:pPr marL="0" indent="0" algn="just"/>
            <a:r>
              <a:rPr lang="en-US" sz="2000" dirty="0">
                <a:latin typeface="Times New Roman" panose="02020603050405020304" pitchFamily="18" charset="0"/>
                <a:cs typeface="Times New Roman" panose="02020603050405020304" pitchFamily="18" charset="0"/>
              </a:rPr>
              <a:t>Court Requires Land Alteration Permit Decision:</a:t>
            </a:r>
          </a:p>
          <a:p>
            <a:pPr marL="0" indent="0" algn="just"/>
            <a:endParaRPr lang="en-US" sz="2000" dirty="0">
              <a:latin typeface="Times New Roman" panose="02020603050405020304" pitchFamily="18" charset="0"/>
              <a:cs typeface="Times New Roman" panose="02020603050405020304" pitchFamily="18" charset="0"/>
            </a:endParaRPr>
          </a:p>
          <a:p>
            <a:pPr marL="0" indent="0" algn="just"/>
            <a:r>
              <a:rPr lang="en-US" sz="2000" dirty="0">
                <a:latin typeface="Times New Roman" panose="02020603050405020304" pitchFamily="18" charset="0"/>
                <a:cs typeface="Times New Roman" panose="02020603050405020304" pitchFamily="18" charset="0"/>
              </a:rPr>
              <a:t>The Applicant did not file an application for a land disturbing activity permit to grade lots 60 and 61 or otherwise seek approval from County before beginning the grading.</a:t>
            </a:r>
          </a:p>
          <a:p>
            <a:pPr marL="0" indent="0" algn="just"/>
            <a:endParaRPr lang="en-US" sz="2000" dirty="0">
              <a:latin typeface="Times New Roman" panose="02020603050405020304" pitchFamily="18" charset="0"/>
              <a:cs typeface="Times New Roman" panose="02020603050405020304" pitchFamily="18" charset="0"/>
            </a:endParaRPr>
          </a:p>
          <a:p>
            <a:pPr marL="0" indent="0" algn="just"/>
            <a:r>
              <a:rPr lang="en-US" sz="2000" dirty="0">
                <a:latin typeface="Times New Roman" panose="02020603050405020304" pitchFamily="18" charset="0"/>
                <a:cs typeface="Times New Roman" panose="02020603050405020304" pitchFamily="18" charset="0"/>
              </a:rPr>
              <a:t>Health District review of septic permits doesn’t substitute for Critical Areas or Land Alteration review.  They’re separate review processes with different criteria.</a:t>
            </a:r>
          </a:p>
          <a:p>
            <a:pPr marL="0" indent="0" algn="just"/>
            <a:endParaRPr lang="en-US" sz="2000" dirty="0">
              <a:latin typeface="Times New Roman" panose="02020603050405020304" pitchFamily="18" charset="0"/>
              <a:cs typeface="Times New Roman" panose="02020603050405020304" pitchFamily="18" charset="0"/>
            </a:endParaRPr>
          </a:p>
          <a:p>
            <a:pPr marL="0" indent="0" algn="just"/>
            <a:r>
              <a:rPr lang="en-US" sz="2000" dirty="0">
                <a:latin typeface="Times New Roman" panose="02020603050405020304" pitchFamily="18" charset="0"/>
                <a:cs typeface="Times New Roman" panose="02020603050405020304" pitchFamily="18" charset="0"/>
              </a:rPr>
              <a:t>Building permit also noted that “</a:t>
            </a:r>
            <a:r>
              <a:rPr lang="en-US" sz="2000" i="1" dirty="0">
                <a:latin typeface="Times New Roman" panose="02020603050405020304" pitchFamily="18" charset="0"/>
                <a:cs typeface="Times New Roman" panose="02020603050405020304" pitchFamily="18" charset="0"/>
              </a:rPr>
              <a:t>all activity authorized by this permit shall comply with chapters 30.63A and 30.63B SCC </a:t>
            </a:r>
            <a:r>
              <a:rPr lang="en-US" sz="2000" dirty="0">
                <a:latin typeface="Times New Roman" panose="02020603050405020304" pitchFamily="18" charset="0"/>
                <a:cs typeface="Times New Roman" panose="02020603050405020304" pitchFamily="18" charset="0"/>
              </a:rPr>
              <a:t>,” the county code provisions governing drainage and land disturbing activity, thus Applicant not entitled to believe that he had already complied with all applicable clearing.</a:t>
            </a:r>
          </a:p>
          <a:p>
            <a:pPr marL="0" indent="0" algn="just"/>
            <a:endParaRPr lang="en-US" sz="2400" dirty="0"/>
          </a:p>
          <a:p>
            <a:pPr marL="0" indent="0" algn="just"/>
            <a:endParaRPr lang="en-US" sz="2400" dirty="0"/>
          </a:p>
          <a:p>
            <a:pPr marL="0" indent="0" algn="just"/>
            <a:r>
              <a:rPr lang="en-US" sz="2400" dirty="0"/>
              <a:t>  </a:t>
            </a:r>
          </a:p>
          <a:p>
            <a:pPr marL="0" indent="0" algn="just"/>
            <a:endParaRPr lang="en-US" sz="2400" dirty="0"/>
          </a:p>
          <a:p>
            <a:pPr marL="0" indent="0" algn="just"/>
            <a:endParaRPr lang="en-US" sz="2400" dirty="0"/>
          </a:p>
        </p:txBody>
      </p:sp>
    </p:spTree>
    <p:extLst>
      <p:ext uri="{BB962C8B-B14F-4D97-AF65-F5344CB8AC3E}">
        <p14:creationId xmlns:p14="http://schemas.microsoft.com/office/powerpoint/2010/main" val="117287068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Times New Roman" pitchFamily="18" charset="0"/>
                <a:cs typeface="Times New Roman" pitchFamily="18" charset="0"/>
              </a:rPr>
              <a:t>Opening the Door a Smidge on the  21 day Rule</a:t>
            </a:r>
            <a:br>
              <a:rPr lang="en-US" sz="1800" dirty="0">
                <a:latin typeface="Times New Roman" pitchFamily="18" charset="0"/>
                <a:cs typeface="Times New Roman" pitchFamily="18" charset="0"/>
              </a:rPr>
            </a:br>
            <a:r>
              <a:rPr lang="en-US" sz="1800" dirty="0">
                <a:latin typeface="Times New Roman" pitchFamily="18" charset="0"/>
                <a:cs typeface="Times New Roman" pitchFamily="18" charset="0"/>
              </a:rPr>
              <a:t>Chumbley v. Snohomish County, Court of Appeals Case No. 74528-o-I</a:t>
            </a:r>
          </a:p>
        </p:txBody>
      </p:sp>
      <p:sp>
        <p:nvSpPr>
          <p:cNvPr id="3" name="Content Placeholder 2"/>
          <p:cNvSpPr>
            <a:spLocks noGrp="1"/>
          </p:cNvSpPr>
          <p:nvPr>
            <p:ph idx="1"/>
          </p:nvPr>
        </p:nvSpPr>
        <p:spPr/>
        <p:txBody>
          <a:bodyPr/>
          <a:lstStyle/>
          <a:p>
            <a:pPr marL="0" indent="0" algn="just"/>
            <a:r>
              <a:rPr lang="en-US" sz="2400" dirty="0"/>
              <a:t>Court Rules County Decision to Not Require Land Alteration was Decision to Appeal:</a:t>
            </a:r>
          </a:p>
          <a:p>
            <a:pPr marL="0" indent="0" algn="just"/>
            <a:endParaRPr lang="en-US" sz="2400" dirty="0"/>
          </a:p>
          <a:p>
            <a:pPr marL="0" indent="0" algn="just"/>
            <a:r>
              <a:rPr lang="en-US" sz="2400" dirty="0">
                <a:latin typeface="Times New Roman" panose="02020603050405020304" pitchFamily="18" charset="0"/>
                <a:cs typeface="Times New Roman" panose="02020603050405020304" pitchFamily="18" charset="0"/>
              </a:rPr>
              <a:t>A land use decision may be a final determination on “</a:t>
            </a:r>
            <a:r>
              <a:rPr lang="en-US" sz="2400" i="1" dirty="0">
                <a:latin typeface="Times New Roman" panose="02020603050405020304" pitchFamily="18" charset="0"/>
                <a:cs typeface="Times New Roman" panose="02020603050405020304" pitchFamily="18" charset="0"/>
              </a:rPr>
              <a:t>the enforcement by a local jurisdiction of ordinances regulating the improvement, development, modification, maintenance, or use of real property</a:t>
            </a:r>
            <a:r>
              <a:rPr lang="en-US" sz="2400" dirty="0">
                <a:latin typeface="Times New Roman" panose="02020603050405020304" pitchFamily="18" charset="0"/>
                <a:cs typeface="Times New Roman" panose="02020603050405020304" pitchFamily="18" charset="0"/>
              </a:rPr>
              <a:t>.” RCW 36.70C.020(2)(c). </a:t>
            </a:r>
          </a:p>
          <a:p>
            <a:pPr marL="0" indent="0" algn="just"/>
            <a:r>
              <a:rPr lang="en-US" sz="2400" dirty="0">
                <a:latin typeface="Times New Roman" panose="02020603050405020304" pitchFamily="18" charset="0"/>
                <a:cs typeface="Times New Roman" panose="02020603050405020304" pitchFamily="18" charset="0"/>
              </a:rPr>
              <a:t>  </a:t>
            </a:r>
          </a:p>
          <a:p>
            <a:pPr marL="0" indent="0" algn="just"/>
            <a:r>
              <a:rPr lang="en-US" sz="2400" dirty="0">
                <a:latin typeface="Times New Roman" panose="02020603050405020304" pitchFamily="18" charset="0"/>
                <a:cs typeface="Times New Roman" panose="02020603050405020304" pitchFamily="18" charset="0"/>
              </a:rPr>
              <a:t>A final determination is one which leaves nothing open to further dispute and which sets at rest the cause of action between parties.</a:t>
            </a:r>
          </a:p>
          <a:p>
            <a:pPr marL="0" indent="0" algn="just"/>
            <a:endParaRPr lang="en-US" sz="2400" dirty="0"/>
          </a:p>
        </p:txBody>
      </p:sp>
    </p:spTree>
    <p:extLst>
      <p:ext uri="{BB962C8B-B14F-4D97-AF65-F5344CB8AC3E}">
        <p14:creationId xmlns:p14="http://schemas.microsoft.com/office/powerpoint/2010/main" val="84348661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Times New Roman" pitchFamily="18" charset="0"/>
                <a:cs typeface="Times New Roman" pitchFamily="18" charset="0"/>
              </a:rPr>
              <a:t>Opening the Door a Smidge on the  21 day Rule</a:t>
            </a:r>
            <a:br>
              <a:rPr lang="en-US" sz="1800" dirty="0">
                <a:latin typeface="Times New Roman" pitchFamily="18" charset="0"/>
                <a:cs typeface="Times New Roman" pitchFamily="18" charset="0"/>
              </a:rPr>
            </a:br>
            <a:r>
              <a:rPr lang="en-US" sz="1800" dirty="0">
                <a:latin typeface="Times New Roman" pitchFamily="18" charset="0"/>
                <a:cs typeface="Times New Roman" pitchFamily="18" charset="0"/>
              </a:rPr>
              <a:t>Chumbley v. Snohomish County, Court of Appeals Case No. 74528-o-I</a:t>
            </a:r>
          </a:p>
        </p:txBody>
      </p:sp>
      <p:sp>
        <p:nvSpPr>
          <p:cNvPr id="3" name="Content Placeholder 2"/>
          <p:cNvSpPr>
            <a:spLocks noGrp="1"/>
          </p:cNvSpPr>
          <p:nvPr>
            <p:ph idx="1"/>
          </p:nvPr>
        </p:nvSpPr>
        <p:spPr/>
        <p:txBody>
          <a:bodyPr/>
          <a:lstStyle/>
          <a:p>
            <a:pPr marL="0" indent="0" algn="just"/>
            <a:r>
              <a:rPr lang="en-US" sz="2400" dirty="0"/>
              <a:t>In the Court’s Own Words:</a:t>
            </a:r>
          </a:p>
          <a:p>
            <a:pPr marL="0" indent="0" algn="just"/>
            <a:endParaRPr lang="en-US" sz="2400" dirty="0"/>
          </a:p>
          <a:p>
            <a:pPr marL="0" indent="0" algn="just"/>
            <a:r>
              <a:rPr lang="en-US" sz="2000" i="1" dirty="0">
                <a:latin typeface="Times New Roman" panose="02020603050405020304" pitchFamily="18" charset="0"/>
                <a:cs typeface="Times New Roman" panose="02020603050405020304" pitchFamily="18" charset="0"/>
              </a:rPr>
              <a:t>“County Planning closed its enforcement file on September 9, 2015, with the decision that “no permit will be required.” County Planning certified the building for occupancy on September 22, 2015. These were County Planning's final determinations that the county was finished with enforcement of land disturbing activity and critical area ordinances on lots 60 and 61. Until these decisions were made, it was open to further dispute whether County Planning would require Begis [applicant] to apply for a permit and submit to a rigorous geotechnical review such as County Planning conducted for lot 36.”</a:t>
            </a:r>
          </a:p>
          <a:p>
            <a:pPr marL="0" indent="0" algn="just"/>
            <a:endParaRPr lang="en-US" sz="2400" dirty="0"/>
          </a:p>
          <a:p>
            <a:pPr marL="0" indent="0" algn="just"/>
            <a:r>
              <a:rPr lang="en-US" sz="2400" dirty="0"/>
              <a:t>  </a:t>
            </a:r>
          </a:p>
          <a:p>
            <a:pPr marL="0" indent="0" algn="just"/>
            <a:endParaRPr lang="en-US" sz="2400" dirty="0"/>
          </a:p>
          <a:p>
            <a:pPr marL="0" indent="0" algn="just"/>
            <a:endParaRPr lang="en-US" sz="2400" dirty="0"/>
          </a:p>
        </p:txBody>
      </p:sp>
    </p:spTree>
    <p:extLst>
      <p:ext uri="{BB962C8B-B14F-4D97-AF65-F5344CB8AC3E}">
        <p14:creationId xmlns:p14="http://schemas.microsoft.com/office/powerpoint/2010/main" val="114810543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Times New Roman" pitchFamily="18" charset="0"/>
                <a:cs typeface="Times New Roman" pitchFamily="18" charset="0"/>
              </a:rPr>
              <a:t>Opening the Door a Smidge on the  21 day Rule</a:t>
            </a:r>
            <a:br>
              <a:rPr lang="en-US" sz="1800" dirty="0">
                <a:latin typeface="Times New Roman" pitchFamily="18" charset="0"/>
                <a:cs typeface="Times New Roman" pitchFamily="18" charset="0"/>
              </a:rPr>
            </a:br>
            <a:r>
              <a:rPr lang="en-US" sz="1800" dirty="0">
                <a:latin typeface="Times New Roman" pitchFamily="18" charset="0"/>
                <a:cs typeface="Times New Roman" pitchFamily="18" charset="0"/>
              </a:rPr>
              <a:t>Chumbley v. Snohomish County, Court of Appeals Case No. 74528-o-I</a:t>
            </a:r>
          </a:p>
        </p:txBody>
      </p:sp>
      <p:sp>
        <p:nvSpPr>
          <p:cNvPr id="3" name="Content Placeholder 2"/>
          <p:cNvSpPr>
            <a:spLocks noGrp="1"/>
          </p:cNvSpPr>
          <p:nvPr>
            <p:ph idx="1"/>
          </p:nvPr>
        </p:nvSpPr>
        <p:spPr/>
        <p:txBody>
          <a:bodyPr/>
          <a:lstStyle/>
          <a:p>
            <a:pPr marL="0" indent="0" algn="just"/>
            <a:r>
              <a:rPr lang="en-US" sz="2400" dirty="0"/>
              <a:t>Result:</a:t>
            </a:r>
          </a:p>
          <a:p>
            <a:pPr marL="0" indent="0" algn="just"/>
            <a:endParaRPr lang="en-US" sz="2400" dirty="0"/>
          </a:p>
          <a:p>
            <a:pPr marL="0" indent="0" algn="just"/>
            <a:r>
              <a:rPr lang="en-US" sz="2400" dirty="0"/>
              <a:t>Case timely filed.  </a:t>
            </a:r>
          </a:p>
          <a:p>
            <a:pPr marL="0" indent="0" algn="just"/>
            <a:endParaRPr lang="en-US" sz="2400" dirty="0"/>
          </a:p>
          <a:p>
            <a:pPr marL="0" indent="0" algn="just"/>
            <a:r>
              <a:rPr lang="en-US" sz="2400" dirty="0"/>
              <a:t>Plaintiff’s filed their action within 21 days of date County determined no Land Alteration permit necessary.  </a:t>
            </a:r>
          </a:p>
          <a:p>
            <a:pPr marL="0" indent="0" algn="just"/>
            <a:endParaRPr lang="en-US" sz="2400" dirty="0"/>
          </a:p>
          <a:p>
            <a:pPr marL="0" indent="0" algn="just"/>
            <a:r>
              <a:rPr lang="en-US" sz="2400" dirty="0"/>
              <a:t>One Take-away:  Document your decisions to end review – those notations could trigger 21 day appeal periods.</a:t>
            </a:r>
          </a:p>
          <a:p>
            <a:pPr marL="0" indent="0" algn="just"/>
            <a:endParaRPr lang="en-US" sz="2400" dirty="0"/>
          </a:p>
          <a:p>
            <a:pPr marL="0" indent="0" algn="just"/>
            <a:r>
              <a:rPr lang="en-US" sz="2400" dirty="0"/>
              <a:t>  </a:t>
            </a:r>
          </a:p>
          <a:p>
            <a:pPr marL="0" indent="0" algn="just"/>
            <a:endParaRPr lang="en-US" sz="2400" dirty="0"/>
          </a:p>
          <a:p>
            <a:pPr marL="0" indent="0" algn="just"/>
            <a:endParaRPr lang="en-US" sz="2400" dirty="0"/>
          </a:p>
        </p:txBody>
      </p:sp>
    </p:spTree>
    <p:extLst>
      <p:ext uri="{BB962C8B-B14F-4D97-AF65-F5344CB8AC3E}">
        <p14:creationId xmlns:p14="http://schemas.microsoft.com/office/powerpoint/2010/main" val="2264960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Times New Roman" pitchFamily="18" charset="0"/>
                <a:cs typeface="Times New Roman" pitchFamily="18" charset="0"/>
              </a:rPr>
              <a:t>Unit of Measurement</a:t>
            </a:r>
            <a:br>
              <a:rPr lang="en-US" sz="1800" dirty="0">
                <a:latin typeface="Times New Roman" pitchFamily="18" charset="0"/>
                <a:cs typeface="Times New Roman" pitchFamily="18" charset="0"/>
              </a:rPr>
            </a:br>
            <a:r>
              <a:rPr lang="en-US" sz="1800" dirty="0">
                <a:latin typeface="Times New Roman" pitchFamily="18" charset="0"/>
                <a:cs typeface="Times New Roman" pitchFamily="18" charset="0"/>
              </a:rPr>
              <a:t>Murr v. Wisconsin, 582 U.S. __ (2017)</a:t>
            </a:r>
            <a:endParaRPr lang="en-US" sz="1600" dirty="0">
              <a:highlight>
                <a:srgbClr val="FFFF00"/>
              </a:highlight>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marL="0" indent="0" algn="just"/>
            <a:r>
              <a:rPr lang="en-US" sz="3600" dirty="0">
                <a:latin typeface="Times New Roman" panose="02020603050405020304" pitchFamily="18" charset="0"/>
                <a:cs typeface="Times New Roman" panose="02020603050405020304" pitchFamily="18" charset="0"/>
              </a:rPr>
              <a:t>Law</a:t>
            </a:r>
            <a:r>
              <a:rPr lang="en-US" sz="2400" dirty="0">
                <a:latin typeface="Times New Roman" panose="02020603050405020304" pitchFamily="18" charset="0"/>
                <a:cs typeface="Times New Roman" panose="02020603050405020304" pitchFamily="18" charset="0"/>
              </a:rPr>
              <a:t>:  </a:t>
            </a:r>
          </a:p>
          <a:p>
            <a:pPr marL="0" indent="0" algn="just"/>
            <a:r>
              <a:rPr lang="en-US" sz="2400" dirty="0">
                <a:latin typeface="Times New Roman" panose="02020603050405020304" pitchFamily="18" charset="0"/>
                <a:cs typeface="Times New Roman" panose="02020603050405020304" pitchFamily="18" charset="0"/>
              </a:rPr>
              <a:t>Regulatory Taking:</a:t>
            </a:r>
          </a:p>
          <a:p>
            <a:pPr marL="0" indent="0" algn="just"/>
            <a:r>
              <a:rPr lang="en-US" sz="1800" dirty="0">
                <a:latin typeface="Times New Roman" panose="02020603050405020304" pitchFamily="18" charset="0"/>
                <a:cs typeface="Times New Roman" panose="02020603050405020304" pitchFamily="18" charset="0"/>
              </a:rPr>
              <a:t>Compensation can be required for more than just physical appropriation.  “Regulatory takings” were first recognized in the 1922 case of Pennsylvania Coal Co. v. Mahon, 260 US 393, where the court ruled that “</a:t>
            </a:r>
            <a:r>
              <a:rPr lang="en-US" sz="1800" i="1" dirty="0">
                <a:latin typeface="Times New Roman" panose="02020603050405020304" pitchFamily="18" charset="0"/>
                <a:cs typeface="Times New Roman" panose="02020603050405020304" pitchFamily="18" charset="0"/>
              </a:rPr>
              <a:t>while property may be regulated to a certain extent, if regulation goes too far it will be recognized as a taking</a:t>
            </a:r>
            <a:r>
              <a:rPr lang="en-US" sz="1800" dirty="0">
                <a:latin typeface="Times New Roman" panose="02020603050405020304" pitchFamily="18" charset="0"/>
                <a:cs typeface="Times New Roman" panose="02020603050405020304" pitchFamily="18" charset="0"/>
              </a:rPr>
              <a:t>.”</a:t>
            </a:r>
          </a:p>
          <a:p>
            <a:pPr marL="0" indent="0" algn="just"/>
            <a:endParaRPr lang="en-US" sz="2400" dirty="0">
              <a:latin typeface="Times New Roman" panose="02020603050405020304" pitchFamily="18" charset="0"/>
              <a:cs typeface="Times New Roman" panose="02020603050405020304" pitchFamily="18" charset="0"/>
            </a:endParaRPr>
          </a:p>
          <a:p>
            <a:pPr marL="0" indent="0" algn="just"/>
            <a:r>
              <a:rPr lang="en-US" sz="2400" dirty="0">
                <a:latin typeface="Times New Roman" panose="02020603050405020304" pitchFamily="18" charset="0"/>
                <a:cs typeface="Times New Roman" panose="02020603050405020304" pitchFamily="18" charset="0"/>
              </a:rPr>
              <a:t>Regulatory Takings Complex and fact specific:</a:t>
            </a:r>
          </a:p>
          <a:p>
            <a:pPr marL="0" indent="0" algn="just"/>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This area of the law has been characterized by ‘ad hoc, factual inquiries, designed to allow careful examination and weighing of all the relevant circumstances</a:t>
            </a:r>
            <a:r>
              <a:rPr lang="en-US" sz="2400" dirty="0">
                <a:latin typeface="Times New Roman" panose="02020603050405020304" pitchFamily="18" charset="0"/>
                <a:cs typeface="Times New Roman" panose="02020603050405020304" pitchFamily="18" charset="0"/>
              </a:rPr>
              <a:t>.’”</a:t>
            </a:r>
          </a:p>
          <a:p>
            <a:pPr marL="0" indent="0" algn="just"/>
            <a:endParaRPr lang="en-US" sz="3600" dirty="0">
              <a:latin typeface="Times New Roman" panose="02020603050405020304" pitchFamily="18" charset="0"/>
              <a:cs typeface="Times New Roman" panose="02020603050405020304" pitchFamily="18" charset="0"/>
            </a:endParaRPr>
          </a:p>
          <a:p>
            <a:pPr marL="0" indent="0" algn="just"/>
            <a:endParaRPr lang="en-US" sz="2400" dirty="0">
              <a:latin typeface="Times New Roman" panose="02020603050405020304" pitchFamily="18" charset="0"/>
              <a:cs typeface="Times New Roman" panose="02020603050405020304" pitchFamily="18" charset="0"/>
            </a:endParaRPr>
          </a:p>
          <a:p>
            <a:pPr marL="0" indent="0" algn="just"/>
            <a:endParaRPr lang="en-US" sz="2400" dirty="0">
              <a:latin typeface="Times New Roman" panose="02020603050405020304" pitchFamily="18" charset="0"/>
              <a:cs typeface="Times New Roman" panose="02020603050405020304" pitchFamily="18" charset="0"/>
            </a:endParaRPr>
          </a:p>
          <a:p>
            <a:pPr marL="0" indent="0" algn="just"/>
            <a:endParaRPr lang="en-US" sz="2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406182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Times New Roman" panose="02020603050405020304" pitchFamily="18" charset="0"/>
                <a:cs typeface="Times New Roman" panose="02020603050405020304" pitchFamily="18" charset="0"/>
              </a:rPr>
              <a:t>Reasonable Alternatives</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Columbia Riverkeeper v. Port of Vancouver, (WA Supreme No. 92335-3)  </a:t>
            </a:r>
          </a:p>
        </p:txBody>
      </p:sp>
      <p:sp>
        <p:nvSpPr>
          <p:cNvPr id="3" name="Content Placeholder 2"/>
          <p:cNvSpPr>
            <a:spLocks noGrp="1"/>
          </p:cNvSpPr>
          <p:nvPr>
            <p:ph idx="1"/>
          </p:nvPr>
        </p:nvSpPr>
        <p:spPr/>
        <p:txBody>
          <a:bodyPr/>
          <a:lstStyle/>
          <a:p>
            <a:r>
              <a:rPr lang="en-US" dirty="0"/>
              <a:t>Holding:  </a:t>
            </a:r>
          </a:p>
          <a:p>
            <a:endParaRPr lang="en-US" dirty="0"/>
          </a:p>
          <a:p>
            <a:pPr algn="just"/>
            <a:r>
              <a:rPr lang="en-US" dirty="0"/>
              <a:t>   </a:t>
            </a:r>
            <a:r>
              <a:rPr lang="en-US" sz="2400" dirty="0"/>
              <a:t>SEPA regulations prohibiting agency action that limits reasonable alternatives prior to completion of EIS applies to ports and port did not violate this requirement by entering into lease for petroleum facility that gave discretion to port to approve proposed development  </a:t>
            </a:r>
          </a:p>
        </p:txBody>
      </p:sp>
    </p:spTree>
    <p:extLst>
      <p:ext uri="{BB962C8B-B14F-4D97-AF65-F5344CB8AC3E}">
        <p14:creationId xmlns:p14="http://schemas.microsoft.com/office/powerpoint/2010/main" val="326383264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Times New Roman" panose="02020603050405020304" pitchFamily="18" charset="0"/>
                <a:cs typeface="Times New Roman" panose="02020603050405020304" pitchFamily="18" charset="0"/>
              </a:rPr>
              <a:t>Reasonable Alternatives</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Columbia Riverkeeper v. Port of Vancouver, (WA Supreme No. 92335-3)  </a:t>
            </a:r>
          </a:p>
        </p:txBody>
      </p:sp>
      <p:sp>
        <p:nvSpPr>
          <p:cNvPr id="3" name="Content Placeholder 2"/>
          <p:cNvSpPr>
            <a:spLocks noGrp="1"/>
          </p:cNvSpPr>
          <p:nvPr>
            <p:ph idx="1"/>
          </p:nvPr>
        </p:nvSpPr>
        <p:spPr/>
        <p:txBody>
          <a:bodyPr/>
          <a:lstStyle/>
          <a:p>
            <a:r>
              <a:rPr lang="en-US" sz="1800" dirty="0">
                <a:latin typeface="Times New Roman" panose="02020603050405020304" pitchFamily="18" charset="0"/>
                <a:cs typeface="Times New Roman" panose="02020603050405020304" pitchFamily="18" charset="0"/>
              </a:rPr>
              <a:t>Facts:</a:t>
            </a:r>
          </a:p>
          <a:p>
            <a:endParaRPr lang="en-US" sz="1800" dirty="0">
              <a:latin typeface="Times New Roman" panose="02020603050405020304" pitchFamily="18" charset="0"/>
              <a:cs typeface="Times New Roman" panose="02020603050405020304" pitchFamily="18" charset="0"/>
            </a:endParaRPr>
          </a:p>
          <a:p>
            <a:pPr marL="0" indent="0" algn="just">
              <a:spcBef>
                <a:spcPts val="0"/>
              </a:spcBef>
            </a:pPr>
            <a:r>
              <a:rPr lang="en-US" sz="1800" dirty="0">
                <a:latin typeface="Times New Roman" panose="02020603050405020304" pitchFamily="18" charset="0"/>
                <a:cs typeface="Times New Roman" panose="02020603050405020304" pitchFamily="18" charset="0"/>
              </a:rPr>
              <a:t>Port enters in lease with Tesoro in October 2013</a:t>
            </a:r>
          </a:p>
          <a:p>
            <a:pPr marL="0" indent="0" algn="just">
              <a:spcBef>
                <a:spcPts val="0"/>
              </a:spcBef>
            </a:pPr>
            <a:endParaRPr lang="en-US" sz="1800" dirty="0">
              <a:latin typeface="Times New Roman" panose="02020603050405020304" pitchFamily="18" charset="0"/>
              <a:cs typeface="Times New Roman" panose="02020603050405020304" pitchFamily="18" charset="0"/>
            </a:endParaRPr>
          </a:p>
          <a:p>
            <a:pPr marL="0" indent="0" algn="just">
              <a:spcBef>
                <a:spcPts val="0"/>
              </a:spcBef>
            </a:pPr>
            <a:r>
              <a:rPr lang="en-US" sz="1800" dirty="0">
                <a:latin typeface="Times New Roman" panose="02020603050405020304" pitchFamily="18" charset="0"/>
                <a:cs typeface="Times New Roman" panose="02020603050405020304" pitchFamily="18" charset="0"/>
              </a:rPr>
              <a:t>Lease permits Tesoro to build a petroleum based energy facility on Port property along Columbia river that could receive up to 360,000 barrels of crude oil per day and store up to two million barrels.</a:t>
            </a:r>
          </a:p>
          <a:p>
            <a:pPr marL="0" indent="0" algn="just">
              <a:spcBef>
                <a:spcPts val="0"/>
              </a:spcBef>
            </a:pPr>
            <a:endParaRPr lang="en-US" sz="1800" dirty="0">
              <a:latin typeface="Times New Roman" panose="02020603050405020304" pitchFamily="18" charset="0"/>
              <a:cs typeface="Times New Roman" panose="02020603050405020304" pitchFamily="18" charset="0"/>
            </a:endParaRPr>
          </a:p>
          <a:p>
            <a:pPr marL="0" indent="0" algn="just">
              <a:spcBef>
                <a:spcPts val="0"/>
              </a:spcBef>
            </a:pPr>
            <a:r>
              <a:rPr lang="en-US" sz="1800" dirty="0">
                <a:latin typeface="Times New Roman" panose="02020603050405020304" pitchFamily="18" charset="0"/>
                <a:cs typeface="Times New Roman" panose="02020603050405020304" pitchFamily="18" charset="0"/>
              </a:rPr>
              <a:t>The facility would store and blend petroleum products before loading them for shipment by rail or by marine vessel via the Columbia River.</a:t>
            </a:r>
          </a:p>
          <a:p>
            <a:pPr marL="0" indent="0" algn="just">
              <a:spcBef>
                <a:spcPts val="0"/>
              </a:spcBef>
            </a:pPr>
            <a:endParaRPr lang="en-US" sz="1800" dirty="0">
              <a:latin typeface="Times New Roman" panose="02020603050405020304" pitchFamily="18" charset="0"/>
              <a:cs typeface="Times New Roman" panose="02020603050405020304" pitchFamily="18" charset="0"/>
            </a:endParaRPr>
          </a:p>
          <a:p>
            <a:pPr marL="0" indent="0" algn="just">
              <a:spcBef>
                <a:spcPts val="0"/>
              </a:spcBef>
            </a:pPr>
            <a:r>
              <a:rPr lang="en-US" sz="1800" dirty="0">
                <a:latin typeface="Times New Roman" panose="02020603050405020304" pitchFamily="18" charset="0"/>
                <a:cs typeface="Times New Roman" panose="02020603050405020304" pitchFamily="18" charset="0"/>
              </a:rPr>
              <a:t>The siting of the facility is subject to approval of the Energy Facility Site Evaluation Council (EFSEC), the primary decision-making authority in the field of energy facilities siting and regulation under the Energy Facilities Site Locations Act (EFSLA).</a:t>
            </a:r>
          </a:p>
        </p:txBody>
      </p:sp>
    </p:spTree>
    <p:extLst>
      <p:ext uri="{BB962C8B-B14F-4D97-AF65-F5344CB8AC3E}">
        <p14:creationId xmlns:p14="http://schemas.microsoft.com/office/powerpoint/2010/main" val="57211157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Times New Roman" panose="02020603050405020304" pitchFamily="18" charset="0"/>
                <a:cs typeface="Times New Roman" panose="02020603050405020304" pitchFamily="18" charset="0"/>
              </a:rPr>
              <a:t>Reasonable Alternatives</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Columbia Riverkeeper v. Port of Vancouver, (WA Supreme No. 92335-3)  </a:t>
            </a:r>
          </a:p>
        </p:txBody>
      </p:sp>
      <p:sp>
        <p:nvSpPr>
          <p:cNvPr id="3" name="Content Placeholder 2"/>
          <p:cNvSpPr>
            <a:spLocks noGrp="1"/>
          </p:cNvSpPr>
          <p:nvPr>
            <p:ph idx="1"/>
          </p:nvPr>
        </p:nvSpPr>
        <p:spPr/>
        <p:txBody>
          <a:bodyPr/>
          <a:lstStyle/>
          <a:p>
            <a:r>
              <a:rPr lang="en-US" sz="1800" dirty="0">
                <a:latin typeface="Times New Roman" panose="02020603050405020304" pitchFamily="18" charset="0"/>
                <a:cs typeface="Times New Roman" panose="02020603050405020304" pitchFamily="18" charset="0"/>
              </a:rPr>
              <a:t>Facts:</a:t>
            </a:r>
          </a:p>
          <a:p>
            <a:endParaRPr lang="en-US" sz="1800" dirty="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rPr>
              <a:t> Lease Escape  Clauses:</a:t>
            </a:r>
          </a:p>
          <a:p>
            <a:endParaRPr lang="en-US" sz="1800" dirty="0">
              <a:latin typeface="Times New Roman" panose="02020603050405020304" pitchFamily="18" charset="0"/>
              <a:cs typeface="Times New Roman" panose="02020603050405020304" pitchFamily="18" charset="0"/>
            </a:endParaRPr>
          </a:p>
          <a:p>
            <a:pPr marL="0" indent="0">
              <a:spcBef>
                <a:spcPts val="0"/>
              </a:spcBef>
            </a:pPr>
            <a:r>
              <a:rPr lang="en-US" sz="1800" dirty="0">
                <a:latin typeface="Times New Roman" panose="02020603050405020304" pitchFamily="18" charset="0"/>
                <a:cs typeface="Times New Roman" panose="02020603050405020304" pitchFamily="18" charset="0"/>
              </a:rPr>
              <a:t>The Port and Tesoro must mutually approve final “</a:t>
            </a:r>
            <a:r>
              <a:rPr lang="en-US" sz="1800" i="1" dirty="0">
                <a:latin typeface="Times New Roman" panose="02020603050405020304" pitchFamily="18" charset="0"/>
                <a:cs typeface="Times New Roman" panose="02020603050405020304" pitchFamily="18" charset="0"/>
              </a:rPr>
              <a:t>specifications and designs ... for the development, construction, and operation of the Facility</a:t>
            </a:r>
            <a:r>
              <a:rPr lang="en-US" sz="1800" dirty="0">
                <a:latin typeface="Times New Roman" panose="02020603050405020304" pitchFamily="18" charset="0"/>
                <a:cs typeface="Times New Roman" panose="02020603050405020304" pitchFamily="18" charset="0"/>
              </a:rPr>
              <a:t>” and “</a:t>
            </a:r>
            <a:r>
              <a:rPr lang="en-US" sz="1800" i="1" dirty="0">
                <a:latin typeface="Times New Roman" panose="02020603050405020304" pitchFamily="18" charset="0"/>
                <a:cs typeface="Times New Roman" panose="02020603050405020304" pitchFamily="18" charset="0"/>
              </a:rPr>
              <a:t>work diligently and in good faith” to finalize the plans</a:t>
            </a:r>
            <a:r>
              <a:rPr lang="en-US" sz="1800" dirty="0">
                <a:latin typeface="Times New Roman" panose="02020603050405020304" pitchFamily="18" charset="0"/>
                <a:cs typeface="Times New Roman" panose="02020603050405020304" pitchFamily="18" charset="0"/>
              </a:rPr>
              <a:t>.”</a:t>
            </a:r>
          </a:p>
          <a:p>
            <a:pPr marL="0" indent="0">
              <a:spcBef>
                <a:spcPts val="0"/>
              </a:spcBef>
            </a:pPr>
            <a:endParaRPr lang="en-US" sz="1800" dirty="0">
              <a:latin typeface="Times New Roman" panose="02020603050405020304" pitchFamily="18" charset="0"/>
              <a:cs typeface="Times New Roman" panose="02020603050405020304" pitchFamily="18" charset="0"/>
            </a:endParaRPr>
          </a:p>
          <a:p>
            <a:pPr marL="0" indent="0">
              <a:spcBef>
                <a:spcPts val="0"/>
              </a:spcBef>
            </a:pPr>
            <a:r>
              <a:rPr lang="en-US" sz="1800" dirty="0">
                <a:latin typeface="Times New Roman" panose="02020603050405020304" pitchFamily="18" charset="0"/>
                <a:cs typeface="Times New Roman" panose="02020603050405020304" pitchFamily="18" charset="0"/>
              </a:rPr>
              <a:t>Tesoro may not occupy or develop the property until Tesoro has obtained “</a:t>
            </a:r>
            <a:r>
              <a:rPr lang="en-US" sz="1800" i="1" dirty="0">
                <a:latin typeface="Times New Roman" panose="02020603050405020304" pitchFamily="18" charset="0"/>
                <a:cs typeface="Times New Roman" panose="02020603050405020304" pitchFamily="18" charset="0"/>
              </a:rPr>
              <a:t>all necessary licenses, permits and approvals ... for the Permitted Use</a:t>
            </a:r>
            <a:r>
              <a:rPr lang="en-US" sz="1800" dirty="0">
                <a:latin typeface="Times New Roman" panose="02020603050405020304" pitchFamily="18" charset="0"/>
                <a:cs typeface="Times New Roman" panose="02020603050405020304" pitchFamily="18" charset="0"/>
              </a:rPr>
              <a:t>,” which necessarily includes EFSEC certification.</a:t>
            </a:r>
          </a:p>
          <a:p>
            <a:endParaRPr lang="en-US" sz="1800" dirty="0">
              <a:latin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418003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Times New Roman" panose="02020603050405020304" pitchFamily="18" charset="0"/>
                <a:cs typeface="Times New Roman" panose="02020603050405020304" pitchFamily="18" charset="0"/>
              </a:rPr>
              <a:t>Reasonable Alternatives</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Columbia Riverkeeper v. Port of Vancouver, (WA Supreme No. 92335-3)  </a:t>
            </a:r>
          </a:p>
        </p:txBody>
      </p:sp>
      <p:sp>
        <p:nvSpPr>
          <p:cNvPr id="3" name="Content Placeholder 2"/>
          <p:cNvSpPr>
            <a:spLocks noGrp="1"/>
          </p:cNvSpPr>
          <p:nvPr>
            <p:ph idx="1"/>
          </p:nvPr>
        </p:nvSpPr>
        <p:spPr/>
        <p:txBody>
          <a:bodyPr/>
          <a:lstStyle/>
          <a:p>
            <a:r>
              <a:rPr lang="en-US" sz="2400" dirty="0">
                <a:latin typeface="Times New Roman" panose="02020603050405020304" pitchFamily="18" charset="0"/>
                <a:cs typeface="Times New Roman" panose="02020603050405020304" pitchFamily="18" charset="0"/>
              </a:rPr>
              <a:t>Facts:</a:t>
            </a:r>
          </a:p>
          <a:p>
            <a:r>
              <a:rPr lang="en-US" sz="2400" u="sng" dirty="0">
                <a:latin typeface="Times New Roman" panose="02020603050405020304" pitchFamily="18" charset="0"/>
                <a:cs typeface="Times New Roman" panose="02020603050405020304" pitchFamily="18" charset="0"/>
              </a:rPr>
              <a:t>Environmental Review</a:t>
            </a:r>
          </a:p>
          <a:p>
            <a:pPr marL="0" indent="0">
              <a:spcBef>
                <a:spcPts val="0"/>
              </a:spcBef>
            </a:pPr>
            <a:endParaRPr lang="en-US" sz="2800" dirty="0">
              <a:latin typeface="Times New Roman" panose="02020603050405020304" pitchFamily="18" charset="0"/>
              <a:cs typeface="Times New Roman" panose="02020603050405020304" pitchFamily="18" charset="0"/>
            </a:endParaRPr>
          </a:p>
          <a:p>
            <a:pPr marL="0" indent="0" algn="just">
              <a:spcBef>
                <a:spcPts val="0"/>
              </a:spcBef>
            </a:pPr>
            <a:r>
              <a:rPr lang="en-US" sz="2800" dirty="0">
                <a:latin typeface="Times New Roman" panose="02020603050405020304" pitchFamily="18" charset="0"/>
                <a:cs typeface="Times New Roman" panose="02020603050405020304" pitchFamily="18" charset="0"/>
              </a:rPr>
              <a:t>EFSEC issued a DS for the proposal and designated itself the lead agency</a:t>
            </a:r>
          </a:p>
          <a:p>
            <a:pPr marL="0" indent="0" algn="just">
              <a:spcBef>
                <a:spcPts val="0"/>
              </a:spcBef>
            </a:pPr>
            <a:endParaRPr lang="en-US" sz="2800" dirty="0">
              <a:latin typeface="Times New Roman" panose="02020603050405020304" pitchFamily="18" charset="0"/>
              <a:cs typeface="Times New Roman" panose="02020603050405020304" pitchFamily="18" charset="0"/>
            </a:endParaRPr>
          </a:p>
          <a:p>
            <a:pPr marL="0" indent="0" algn="just">
              <a:spcBef>
                <a:spcPts val="0"/>
              </a:spcBef>
            </a:pPr>
            <a:r>
              <a:rPr lang="en-US" sz="2800" dirty="0">
                <a:latin typeface="Times New Roman" panose="02020603050405020304" pitchFamily="18" charset="0"/>
                <a:cs typeface="Times New Roman" panose="02020603050405020304" pitchFamily="18" charset="0"/>
              </a:rPr>
              <a:t>SEPA hearings were scheduled to begin on October 28 and 29, 2013, one week after the lease was executed.</a:t>
            </a:r>
          </a:p>
          <a:p>
            <a:endParaRPr lang="en-US" dirty="0"/>
          </a:p>
          <a:p>
            <a:endParaRPr lang="en-US" dirty="0"/>
          </a:p>
        </p:txBody>
      </p:sp>
    </p:spTree>
    <p:extLst>
      <p:ext uri="{BB962C8B-B14F-4D97-AF65-F5344CB8AC3E}">
        <p14:creationId xmlns:p14="http://schemas.microsoft.com/office/powerpoint/2010/main" val="391764006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Times New Roman" panose="02020603050405020304" pitchFamily="18" charset="0"/>
                <a:cs typeface="Times New Roman" panose="02020603050405020304" pitchFamily="18" charset="0"/>
              </a:rPr>
              <a:t>Reasonable Alternatives</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Columbia Riverkeeper v. Port of Vancouver, (WA Supreme No. 92335-3)  </a:t>
            </a:r>
          </a:p>
        </p:txBody>
      </p:sp>
      <p:sp>
        <p:nvSpPr>
          <p:cNvPr id="3" name="Content Placeholder 2"/>
          <p:cNvSpPr>
            <a:spLocks noGrp="1"/>
          </p:cNvSpPr>
          <p:nvPr>
            <p:ph idx="1"/>
          </p:nvPr>
        </p:nvSpPr>
        <p:spPr/>
        <p:txBody>
          <a:bodyPr/>
          <a:lstStyle/>
          <a:p>
            <a:r>
              <a:rPr lang="en-US" sz="1800" dirty="0">
                <a:latin typeface="Times New Roman" panose="02020603050405020304" pitchFamily="18" charset="0"/>
                <a:cs typeface="Times New Roman" panose="02020603050405020304" pitchFamily="18" charset="0"/>
              </a:rPr>
              <a:t>Issues:</a:t>
            </a:r>
          </a:p>
          <a:p>
            <a:endParaRPr lang="en-US" sz="1800" dirty="0">
              <a:latin typeface="Times New Roman" panose="02020603050405020304" pitchFamily="18" charset="0"/>
              <a:cs typeface="Times New Roman" panose="02020603050405020304" pitchFamily="18" charset="0"/>
            </a:endParaRPr>
          </a:p>
          <a:p>
            <a:pPr algn="just"/>
            <a:r>
              <a:rPr lang="en-US" sz="1800" dirty="0">
                <a:latin typeface="Times New Roman" panose="02020603050405020304" pitchFamily="18" charset="0"/>
                <a:cs typeface="Times New Roman" panose="02020603050405020304" pitchFamily="18" charset="0"/>
              </a:rPr>
              <a:t>A. Do SEPA and EFSLA regulations conflict?</a:t>
            </a:r>
          </a:p>
          <a:p>
            <a:pPr algn="just"/>
            <a:endParaRPr lang="en-US" sz="1800" dirty="0">
              <a:latin typeface="Times New Roman" panose="02020603050405020304" pitchFamily="18" charset="0"/>
              <a:cs typeface="Times New Roman" panose="02020603050405020304" pitchFamily="18" charset="0"/>
            </a:endParaRPr>
          </a:p>
          <a:p>
            <a:pPr algn="just"/>
            <a:r>
              <a:rPr lang="en-US" sz="1800" dirty="0">
                <a:latin typeface="Times New Roman" panose="02020603050405020304" pitchFamily="18" charset="0"/>
                <a:cs typeface="Times New Roman" panose="02020603050405020304" pitchFamily="18" charset="0"/>
              </a:rPr>
              <a:t>B. Does WAC 197-11-070(1)(b) apply to the Port?</a:t>
            </a:r>
          </a:p>
          <a:p>
            <a:pPr algn="just"/>
            <a:endParaRPr lang="en-US" sz="1800" dirty="0">
              <a:latin typeface="Times New Roman" panose="02020603050405020304" pitchFamily="18" charset="0"/>
              <a:cs typeface="Times New Roman" panose="02020603050405020304" pitchFamily="18" charset="0"/>
            </a:endParaRPr>
          </a:p>
          <a:p>
            <a:pPr algn="just"/>
            <a:r>
              <a:rPr lang="en-US" sz="1800" dirty="0">
                <a:latin typeface="Times New Roman" panose="02020603050405020304" pitchFamily="18" charset="0"/>
                <a:cs typeface="Times New Roman" panose="02020603050405020304" pitchFamily="18" charset="0"/>
              </a:rPr>
              <a:t>C. Do the escape clauses within the lease satisfy the Port's obligation under the regulation's “reasonable alternatives” provision?</a:t>
            </a:r>
          </a:p>
        </p:txBody>
      </p:sp>
    </p:spTree>
    <p:extLst>
      <p:ext uri="{BB962C8B-B14F-4D97-AF65-F5344CB8AC3E}">
        <p14:creationId xmlns:p14="http://schemas.microsoft.com/office/powerpoint/2010/main" val="353466163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Times New Roman" panose="02020603050405020304" pitchFamily="18" charset="0"/>
                <a:cs typeface="Times New Roman" panose="02020603050405020304" pitchFamily="18" charset="0"/>
              </a:rPr>
              <a:t>Reasonable Alternatives</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Columbia Riverkeeper v. Port of Vancouver, (WA Supreme No. 92335-3)  </a:t>
            </a:r>
          </a:p>
        </p:txBody>
      </p:sp>
      <p:sp>
        <p:nvSpPr>
          <p:cNvPr id="3" name="Content Placeholder 2"/>
          <p:cNvSpPr>
            <a:spLocks noGrp="1"/>
          </p:cNvSpPr>
          <p:nvPr>
            <p:ph idx="1"/>
          </p:nvPr>
        </p:nvSpPr>
        <p:spPr/>
        <p:txBody>
          <a:bodyPr/>
          <a:lstStyle/>
          <a:p>
            <a:r>
              <a:rPr lang="en-US" sz="1800" dirty="0">
                <a:latin typeface="Times New Roman" panose="02020603050405020304" pitchFamily="18" charset="0"/>
                <a:cs typeface="Times New Roman" panose="02020603050405020304" pitchFamily="18" charset="0"/>
              </a:rPr>
              <a:t>Issue A:   Do SEPA and EFSLA regulations conflict?</a:t>
            </a:r>
          </a:p>
          <a:p>
            <a:endParaRPr lang="en-US" sz="1800" dirty="0">
              <a:latin typeface="Times New Roman" panose="02020603050405020304" pitchFamily="18" charset="0"/>
              <a:cs typeface="Times New Roman" panose="02020603050405020304" pitchFamily="18" charset="0"/>
            </a:endParaRPr>
          </a:p>
          <a:p>
            <a:r>
              <a:rPr lang="en-US" sz="1800" u="sng" dirty="0">
                <a:latin typeface="Times New Roman" panose="02020603050405020304" pitchFamily="18" charset="0"/>
                <a:cs typeface="Times New Roman" panose="02020603050405020304" pitchFamily="18" charset="0"/>
              </a:rPr>
              <a:t>Pertinent SEPA provisions</a:t>
            </a:r>
          </a:p>
          <a:p>
            <a:endParaRPr lang="en-US" sz="1800" dirty="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rPr>
              <a:t> WAC 197-11-070(1):</a:t>
            </a:r>
          </a:p>
          <a:p>
            <a:pPr marL="0" indent="0" algn="just">
              <a:spcBef>
                <a:spcPts val="0"/>
              </a:spcBef>
            </a:pPr>
            <a:r>
              <a:rPr lang="en-US" sz="1800" dirty="0">
                <a:latin typeface="Times New Roman" panose="02020603050405020304" pitchFamily="18" charset="0"/>
                <a:cs typeface="Times New Roman" panose="02020603050405020304" pitchFamily="18" charset="0"/>
              </a:rPr>
              <a:t>“</a:t>
            </a:r>
            <a:r>
              <a:rPr lang="en-US" sz="1800" i="1" dirty="0">
                <a:latin typeface="Times New Roman" panose="02020603050405020304" pitchFamily="18" charset="0"/>
                <a:cs typeface="Times New Roman" panose="02020603050405020304" pitchFamily="18" charset="0"/>
              </a:rPr>
              <a:t>[u]ntil the responsible official issues a final determination of nonsignificance or final [EIS], no action concerning the proposal shall be taken by a governmental agency that would ... (b) [l]imit the choice of reasonable alternatives</a:t>
            </a:r>
            <a:r>
              <a:rPr lang="en-US" sz="1800" dirty="0">
                <a:latin typeface="Times New Roman" panose="02020603050405020304" pitchFamily="18" charset="0"/>
                <a:cs typeface="Times New Roman" panose="02020603050405020304" pitchFamily="18" charset="0"/>
              </a:rPr>
              <a:t>.” </a:t>
            </a:r>
          </a:p>
          <a:p>
            <a:pPr marL="0" indent="0" algn="just">
              <a:spcBef>
                <a:spcPts val="0"/>
              </a:spcBef>
            </a:pPr>
            <a:endParaRPr lang="en-US" sz="1800" dirty="0">
              <a:latin typeface="Times New Roman" panose="02020603050405020304" pitchFamily="18" charset="0"/>
              <a:cs typeface="Times New Roman" panose="02020603050405020304" pitchFamily="18" charset="0"/>
            </a:endParaRPr>
          </a:p>
          <a:p>
            <a:pPr marL="0" indent="0" algn="just">
              <a:spcBef>
                <a:spcPts val="0"/>
              </a:spcBef>
            </a:pPr>
            <a:endParaRPr lang="en-US" sz="1800" dirty="0">
              <a:latin typeface="Times New Roman" panose="02020603050405020304" pitchFamily="18" charset="0"/>
              <a:cs typeface="Times New Roman" panose="02020603050405020304" pitchFamily="18" charset="0"/>
            </a:endParaRPr>
          </a:p>
          <a:p>
            <a:pPr marL="0" indent="0" algn="just">
              <a:spcBef>
                <a:spcPts val="0"/>
              </a:spcBef>
            </a:pPr>
            <a:r>
              <a:rPr lang="en-US" sz="1800" dirty="0">
                <a:latin typeface="Times New Roman" panose="02020603050405020304" pitchFamily="18" charset="0"/>
                <a:cs typeface="Times New Roman" panose="02020603050405020304" pitchFamily="18" charset="0"/>
              </a:rPr>
              <a:t>SEPA's EIS mandate ensures that “</a:t>
            </a:r>
            <a:r>
              <a:rPr lang="en-US" sz="1800" i="1" dirty="0">
                <a:latin typeface="Times New Roman" panose="02020603050405020304" pitchFamily="18" charset="0"/>
                <a:cs typeface="Times New Roman" panose="02020603050405020304" pitchFamily="18" charset="0"/>
              </a:rPr>
              <a:t>environmental matters can be given proper consideration during decision making</a:t>
            </a:r>
            <a:r>
              <a:rPr lang="en-US" sz="1800" dirty="0">
                <a:latin typeface="Times New Roman" panose="02020603050405020304" pitchFamily="18" charset="0"/>
                <a:cs typeface="Times New Roman" panose="02020603050405020304" pitchFamily="18" charset="0"/>
              </a:rPr>
              <a:t>.” </a:t>
            </a:r>
            <a:r>
              <a:rPr lang="en-US" sz="1800" i="1" dirty="0">
                <a:latin typeface="Times New Roman" panose="02020603050405020304" pitchFamily="18" charset="0"/>
                <a:cs typeface="Times New Roman" panose="02020603050405020304" pitchFamily="18" charset="0"/>
              </a:rPr>
              <a:t>Norway Hill Pres. &amp; Prot. Ass'n v. King County Council</a:t>
            </a:r>
            <a:r>
              <a:rPr lang="en-US" sz="1800" dirty="0">
                <a:latin typeface="Times New Roman" panose="02020603050405020304" pitchFamily="18" charset="0"/>
                <a:cs typeface="Times New Roman" panose="02020603050405020304" pitchFamily="18" charset="0"/>
              </a:rPr>
              <a:t>, 87 Wash.2d 267, 273, 552 P.2d 674 (1976).</a:t>
            </a:r>
          </a:p>
        </p:txBody>
      </p:sp>
    </p:spTree>
    <p:extLst>
      <p:ext uri="{BB962C8B-B14F-4D97-AF65-F5344CB8AC3E}">
        <p14:creationId xmlns:p14="http://schemas.microsoft.com/office/powerpoint/2010/main" val="396438066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Times New Roman" panose="02020603050405020304" pitchFamily="18" charset="0"/>
                <a:cs typeface="Times New Roman" panose="02020603050405020304" pitchFamily="18" charset="0"/>
              </a:rPr>
              <a:t>Reasonable Alternatives</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Columbia Riverkeeper v. Port of Vancouver, (WA Supreme No. 92335-3)  </a:t>
            </a:r>
          </a:p>
        </p:txBody>
      </p:sp>
      <p:sp>
        <p:nvSpPr>
          <p:cNvPr id="3" name="Content Placeholder 2"/>
          <p:cNvSpPr>
            <a:spLocks noGrp="1"/>
          </p:cNvSpPr>
          <p:nvPr>
            <p:ph idx="1"/>
          </p:nvPr>
        </p:nvSpPr>
        <p:spPr/>
        <p:txBody>
          <a:bodyPr/>
          <a:lstStyle/>
          <a:p>
            <a:r>
              <a:rPr lang="en-US" sz="1800" dirty="0">
                <a:latin typeface="Times New Roman" panose="02020603050405020304" pitchFamily="18" charset="0"/>
                <a:cs typeface="Times New Roman" panose="02020603050405020304" pitchFamily="18" charset="0"/>
              </a:rPr>
              <a:t>Issue A:   Do SEPA and EFSLA regulations conflict?</a:t>
            </a:r>
          </a:p>
          <a:p>
            <a:r>
              <a:rPr lang="en-US" sz="1800" dirty="0">
                <a:latin typeface="Times New Roman" panose="02020603050405020304" pitchFamily="18" charset="0"/>
                <a:cs typeface="Times New Roman" panose="02020603050405020304" pitchFamily="18" charset="0"/>
              </a:rPr>
              <a:t>Purpose of EFSLA</a:t>
            </a:r>
          </a:p>
          <a:p>
            <a:endParaRPr lang="en-US" sz="1800" dirty="0">
              <a:latin typeface="Times New Roman" panose="02020603050405020304" pitchFamily="18" charset="0"/>
              <a:cs typeface="Times New Roman" panose="02020603050405020304" pitchFamily="18" charset="0"/>
            </a:endParaRPr>
          </a:p>
          <a:p>
            <a:pPr marL="0" indent="0" algn="just">
              <a:spcBef>
                <a:spcPts val="0"/>
              </a:spcBef>
            </a:pPr>
            <a:r>
              <a:rPr lang="en-US" sz="1800" dirty="0">
                <a:latin typeface="Times New Roman" panose="02020603050405020304" pitchFamily="18" charset="0"/>
                <a:cs typeface="Times New Roman" panose="02020603050405020304" pitchFamily="18" charset="0"/>
              </a:rPr>
              <a:t>The EFSLA was adopted to provide “</a:t>
            </a:r>
            <a:r>
              <a:rPr lang="en-US" sz="1800" i="1" dirty="0">
                <a:latin typeface="Times New Roman" panose="02020603050405020304" pitchFamily="18" charset="0"/>
                <a:cs typeface="Times New Roman" panose="02020603050405020304" pitchFamily="18" charset="0"/>
              </a:rPr>
              <a:t>an expedited and centralized process for reviewing potential energy facility sites in Washington State</a:t>
            </a:r>
            <a:r>
              <a:rPr lang="en-US" sz="1800" dirty="0">
                <a:latin typeface="Times New Roman" panose="02020603050405020304" pitchFamily="18" charset="0"/>
                <a:cs typeface="Times New Roman" panose="02020603050405020304" pitchFamily="18" charset="0"/>
              </a:rPr>
              <a:t>.” </a:t>
            </a:r>
            <a:r>
              <a:rPr lang="en-US" sz="1800" i="1" dirty="0">
                <a:latin typeface="Times New Roman" panose="02020603050405020304" pitchFamily="18" charset="0"/>
                <a:cs typeface="Times New Roman" panose="02020603050405020304" pitchFamily="18" charset="0"/>
              </a:rPr>
              <a:t>Friends of Columbia Gorge, Inc. v. State Energy Facility Site Evaluation Council</a:t>
            </a:r>
            <a:r>
              <a:rPr lang="en-US" sz="1800" dirty="0">
                <a:latin typeface="Times New Roman" panose="02020603050405020304" pitchFamily="18" charset="0"/>
                <a:cs typeface="Times New Roman" panose="02020603050405020304" pitchFamily="18" charset="0"/>
              </a:rPr>
              <a:t>, 178 Wash.2d 320, 328, 310 P.3d 780 (2013). </a:t>
            </a:r>
          </a:p>
          <a:p>
            <a:pPr marL="0" indent="0" algn="just">
              <a:spcBef>
                <a:spcPts val="0"/>
              </a:spcBef>
            </a:pPr>
            <a:endParaRPr lang="en-US" sz="1800" dirty="0">
              <a:latin typeface="Times New Roman" panose="02020603050405020304" pitchFamily="18" charset="0"/>
              <a:cs typeface="Times New Roman" panose="02020603050405020304" pitchFamily="18" charset="0"/>
            </a:endParaRPr>
          </a:p>
          <a:p>
            <a:pPr marL="0" indent="0" algn="just">
              <a:spcBef>
                <a:spcPts val="0"/>
              </a:spcBef>
            </a:pPr>
            <a:r>
              <a:rPr lang="en-US" sz="1800" dirty="0">
                <a:latin typeface="Times New Roman" panose="02020603050405020304" pitchFamily="18" charset="0"/>
                <a:cs typeface="Times New Roman" panose="02020603050405020304" pitchFamily="18" charset="0"/>
              </a:rPr>
              <a:t>The EFSLA seeks to balance environmental concerns with the pressing need for increased energy facilities. RCW 80.50.010. </a:t>
            </a:r>
          </a:p>
          <a:p>
            <a:pPr marL="0" indent="0" algn="just">
              <a:spcBef>
                <a:spcPts val="0"/>
              </a:spcBef>
            </a:pPr>
            <a:endParaRPr lang="en-US" sz="1800" dirty="0">
              <a:latin typeface="Times New Roman" panose="02020603050405020304" pitchFamily="18" charset="0"/>
              <a:cs typeface="Times New Roman" panose="02020603050405020304" pitchFamily="18" charset="0"/>
            </a:endParaRPr>
          </a:p>
          <a:p>
            <a:pPr marL="0" indent="0" algn="just">
              <a:spcBef>
                <a:spcPts val="0"/>
              </a:spcBef>
            </a:pPr>
            <a:r>
              <a:rPr lang="en-US" sz="1800" dirty="0">
                <a:latin typeface="Times New Roman" panose="02020603050405020304" pitchFamily="18" charset="0"/>
                <a:cs typeface="Times New Roman" panose="02020603050405020304" pitchFamily="18" charset="0"/>
              </a:rPr>
              <a:t>The EFSLA is designed “[</a:t>
            </a:r>
            <a:r>
              <a:rPr lang="en-US" sz="1800" i="1" dirty="0">
                <a:latin typeface="Times New Roman" panose="02020603050405020304" pitchFamily="18" charset="0"/>
                <a:cs typeface="Times New Roman" panose="02020603050405020304" pitchFamily="18" charset="0"/>
              </a:rPr>
              <a:t>t]o avoid costly duplication in the siting process and ensure that decisions are made timely and without unnecessary delay</a:t>
            </a:r>
            <a:r>
              <a:rPr lang="en-US" sz="1800" dirty="0">
                <a:latin typeface="Times New Roman" panose="02020603050405020304" pitchFamily="18" charset="0"/>
                <a:cs typeface="Times New Roman" panose="02020603050405020304" pitchFamily="18" charset="0"/>
              </a:rPr>
              <a:t>,” which it accomplished by vesting EFSEC with exclusive jurisdiction over the certification, location, construction, and operation of energy facilities meeting certain size requirements.  RCW 80.50.010(5), .110(2).</a:t>
            </a:r>
          </a:p>
        </p:txBody>
      </p:sp>
    </p:spTree>
    <p:extLst>
      <p:ext uri="{BB962C8B-B14F-4D97-AF65-F5344CB8AC3E}">
        <p14:creationId xmlns:p14="http://schemas.microsoft.com/office/powerpoint/2010/main" val="220817222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Times New Roman" panose="02020603050405020304" pitchFamily="18" charset="0"/>
                <a:cs typeface="Times New Roman" panose="02020603050405020304" pitchFamily="18" charset="0"/>
              </a:rPr>
              <a:t>Reasonable Alternatives</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Columbia Riverkeeper v. Port of Vancouver, (WA Supreme No. 92335-3)  </a:t>
            </a:r>
          </a:p>
        </p:txBody>
      </p:sp>
      <p:sp>
        <p:nvSpPr>
          <p:cNvPr id="3" name="Content Placeholder 2"/>
          <p:cNvSpPr>
            <a:spLocks noGrp="1"/>
          </p:cNvSpPr>
          <p:nvPr>
            <p:ph idx="1"/>
          </p:nvPr>
        </p:nvSpPr>
        <p:spPr/>
        <p:txBody>
          <a:bodyPr/>
          <a:lstStyle/>
          <a:p>
            <a:r>
              <a:rPr lang="en-US" sz="1800" dirty="0">
                <a:latin typeface="Times New Roman" panose="02020603050405020304" pitchFamily="18" charset="0"/>
                <a:cs typeface="Times New Roman" panose="02020603050405020304" pitchFamily="18" charset="0"/>
              </a:rPr>
              <a:t>Issue A:   Do SEPA and EFSLA regulations conflict?</a:t>
            </a:r>
          </a:p>
          <a:p>
            <a:r>
              <a:rPr lang="en-US" sz="1800" dirty="0">
                <a:latin typeface="Times New Roman" panose="02020603050405020304" pitchFamily="18" charset="0"/>
                <a:cs typeface="Times New Roman" panose="02020603050405020304" pitchFamily="18" charset="0"/>
              </a:rPr>
              <a:t>EFSEC Decision Making Process</a:t>
            </a:r>
          </a:p>
          <a:p>
            <a:endParaRPr lang="en-US" sz="1800" dirty="0">
              <a:latin typeface="Times New Roman" panose="02020603050405020304" pitchFamily="18" charset="0"/>
              <a:cs typeface="Times New Roman" panose="02020603050405020304" pitchFamily="18" charset="0"/>
            </a:endParaRPr>
          </a:p>
          <a:p>
            <a:pPr marL="0" indent="0" algn="just">
              <a:spcBef>
                <a:spcPts val="0"/>
              </a:spcBef>
            </a:pPr>
            <a:r>
              <a:rPr lang="en-US" sz="1800" dirty="0">
                <a:latin typeface="Times New Roman" panose="02020603050405020304" pitchFamily="18" charset="0"/>
                <a:cs typeface="Times New Roman" panose="02020603050405020304" pitchFamily="18" charset="0"/>
              </a:rPr>
              <a:t>EFSEC conducts informational public hearings in the county of the proposed siting and, following these hearings, conducts a hearing to ensure the proposal's compliance with land use and zoning requirements</a:t>
            </a:r>
          </a:p>
          <a:p>
            <a:pPr marL="0" indent="0" algn="just">
              <a:spcBef>
                <a:spcPts val="0"/>
              </a:spcBef>
            </a:pPr>
            <a:endParaRPr lang="en-US" sz="1800" dirty="0">
              <a:latin typeface="Times New Roman" panose="02020603050405020304" pitchFamily="18" charset="0"/>
              <a:cs typeface="Times New Roman" panose="02020603050405020304" pitchFamily="18" charset="0"/>
            </a:endParaRPr>
          </a:p>
          <a:p>
            <a:pPr marL="0" indent="0" algn="just">
              <a:spcBef>
                <a:spcPts val="0"/>
              </a:spcBef>
            </a:pPr>
            <a:r>
              <a:rPr lang="en-US" sz="1800" dirty="0">
                <a:latin typeface="Times New Roman" panose="02020603050405020304" pitchFamily="18" charset="0"/>
                <a:cs typeface="Times New Roman" panose="02020603050405020304" pitchFamily="18" charset="0"/>
              </a:rPr>
              <a:t>EFSEC submits its recommendation to the governor, and if EFSEC is recommending approval, it includes a draft certification agreement with its recommendation.</a:t>
            </a:r>
          </a:p>
          <a:p>
            <a:pPr marL="0" indent="0" algn="just">
              <a:spcBef>
                <a:spcPts val="0"/>
              </a:spcBef>
            </a:pPr>
            <a:endParaRPr lang="en-US" sz="1800" dirty="0">
              <a:latin typeface="Times New Roman" panose="02020603050405020304" pitchFamily="18" charset="0"/>
              <a:cs typeface="Times New Roman" panose="02020603050405020304" pitchFamily="18" charset="0"/>
            </a:endParaRPr>
          </a:p>
          <a:p>
            <a:pPr marL="0" indent="0" algn="just">
              <a:spcBef>
                <a:spcPts val="0"/>
              </a:spcBef>
            </a:pPr>
            <a:r>
              <a:rPr lang="en-US" sz="1800" dirty="0">
                <a:latin typeface="Times New Roman" panose="02020603050405020304" pitchFamily="18" charset="0"/>
                <a:cs typeface="Times New Roman" panose="02020603050405020304" pitchFamily="18" charset="0"/>
              </a:rPr>
              <a:t>The governor then determines whether to approve the application and execute a site certification agreement, reject the application, or require EFSEC to reconsider aspects of the application. The governor's decision to reject the application is final, unless there is new information or conditions change, warranting a new submission. </a:t>
            </a:r>
          </a:p>
        </p:txBody>
      </p:sp>
    </p:spTree>
    <p:extLst>
      <p:ext uri="{BB962C8B-B14F-4D97-AF65-F5344CB8AC3E}">
        <p14:creationId xmlns:p14="http://schemas.microsoft.com/office/powerpoint/2010/main" val="41919050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Times New Roman" panose="02020603050405020304" pitchFamily="18" charset="0"/>
                <a:cs typeface="Times New Roman" panose="02020603050405020304" pitchFamily="18" charset="0"/>
              </a:rPr>
              <a:t>Reasonable Alternatives</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Columbia Riverkeeper v. Port of Vancouver, (WA Supreme No. 92335-3)  </a:t>
            </a:r>
          </a:p>
        </p:txBody>
      </p:sp>
      <p:sp>
        <p:nvSpPr>
          <p:cNvPr id="3" name="Content Placeholder 2"/>
          <p:cNvSpPr>
            <a:spLocks noGrp="1"/>
          </p:cNvSpPr>
          <p:nvPr>
            <p:ph idx="1"/>
          </p:nvPr>
        </p:nvSpPr>
        <p:spPr/>
        <p:txBody>
          <a:bodyPr/>
          <a:lstStyle/>
          <a:p>
            <a:r>
              <a:rPr lang="en-US" sz="1400" dirty="0">
                <a:latin typeface="Times New Roman" panose="02020603050405020304" pitchFamily="18" charset="0"/>
                <a:cs typeface="Times New Roman" panose="02020603050405020304" pitchFamily="18" charset="0"/>
              </a:rPr>
              <a:t>Issue A:   Do SEPA and EFSLA regulations conflict?</a:t>
            </a:r>
          </a:p>
          <a:p>
            <a:r>
              <a:rPr lang="en-US" sz="1400" dirty="0">
                <a:latin typeface="Times New Roman" panose="02020603050405020304" pitchFamily="18" charset="0"/>
                <a:cs typeface="Times New Roman" panose="02020603050405020304" pitchFamily="18" charset="0"/>
              </a:rPr>
              <a:t>Holding:  They overlap, they don’t conflict</a:t>
            </a:r>
          </a:p>
          <a:p>
            <a:endParaRPr lang="en-US" sz="1400" dirty="0">
              <a:latin typeface="Times New Roman" panose="02020603050405020304" pitchFamily="18" charset="0"/>
              <a:cs typeface="Times New Roman" panose="02020603050405020304" pitchFamily="18" charset="0"/>
            </a:endParaRPr>
          </a:p>
          <a:p>
            <a:pPr marL="0" indent="0" algn="just">
              <a:spcBef>
                <a:spcPts val="0"/>
              </a:spcBef>
            </a:pPr>
            <a:r>
              <a:rPr lang="en-US" sz="1400" dirty="0">
                <a:latin typeface="Times New Roman" panose="02020603050405020304" pitchFamily="18" charset="0"/>
                <a:cs typeface="Times New Roman" panose="02020603050405020304" pitchFamily="18" charset="0"/>
              </a:rPr>
              <a:t>SEPA, recognizing that government activity will inevitably impact the environment, does not “dictate a particular substantive result.”</a:t>
            </a:r>
          </a:p>
          <a:p>
            <a:pPr marL="0" indent="0" algn="just">
              <a:spcBef>
                <a:spcPts val="0"/>
              </a:spcBef>
            </a:pPr>
            <a:endParaRPr lang="en-US" sz="1400" dirty="0">
              <a:latin typeface="Times New Roman" panose="02020603050405020304" pitchFamily="18" charset="0"/>
              <a:cs typeface="Times New Roman" panose="02020603050405020304" pitchFamily="18" charset="0"/>
            </a:endParaRPr>
          </a:p>
          <a:p>
            <a:pPr marL="0" indent="0" algn="just">
              <a:spcBef>
                <a:spcPts val="0"/>
              </a:spcBef>
            </a:pPr>
            <a:r>
              <a:rPr lang="en-US" sz="1400" dirty="0">
                <a:latin typeface="Times New Roman" panose="02020603050405020304" pitchFamily="18" charset="0"/>
                <a:cs typeface="Times New Roman" panose="02020603050405020304" pitchFamily="18" charset="0"/>
              </a:rPr>
              <a:t>Instead, SEPA's EIS mandate simply ensures that “environmental matters can be given proper consideration during decision making.</a:t>
            </a:r>
          </a:p>
          <a:p>
            <a:pPr marL="0" indent="0" algn="just">
              <a:spcBef>
                <a:spcPts val="0"/>
              </a:spcBef>
            </a:pPr>
            <a:endParaRPr lang="en-US" sz="1400" dirty="0">
              <a:latin typeface="Times New Roman" panose="02020603050405020304" pitchFamily="18" charset="0"/>
              <a:cs typeface="Times New Roman" panose="02020603050405020304" pitchFamily="18" charset="0"/>
            </a:endParaRPr>
          </a:p>
          <a:p>
            <a:pPr marL="0" indent="0" algn="just">
              <a:spcBef>
                <a:spcPts val="0"/>
              </a:spcBef>
            </a:pPr>
            <a:r>
              <a:rPr lang="en-US" sz="1400" dirty="0">
                <a:latin typeface="Times New Roman" panose="02020603050405020304" pitchFamily="18" charset="0"/>
                <a:cs typeface="Times New Roman" panose="02020603050405020304" pitchFamily="18" charset="0"/>
              </a:rPr>
              <a:t>Similarly, the legislature enacted EFSLA to “balance the increasing demands for energy facility location and operation in conjunction with the broad interests of the public.” RCW 80.50.010. </a:t>
            </a:r>
          </a:p>
          <a:p>
            <a:pPr marL="0" indent="0" algn="just">
              <a:spcBef>
                <a:spcPts val="0"/>
              </a:spcBef>
            </a:pPr>
            <a:endParaRPr lang="en-US" sz="1400" dirty="0">
              <a:latin typeface="Times New Roman" panose="02020603050405020304" pitchFamily="18" charset="0"/>
              <a:cs typeface="Times New Roman" panose="02020603050405020304" pitchFamily="18" charset="0"/>
            </a:endParaRPr>
          </a:p>
          <a:p>
            <a:pPr marL="0" indent="0" algn="just">
              <a:spcBef>
                <a:spcPts val="0"/>
              </a:spcBef>
            </a:pPr>
            <a:r>
              <a:rPr lang="en-US" sz="1400" dirty="0">
                <a:latin typeface="Times New Roman" panose="02020603050405020304" pitchFamily="18" charset="0"/>
                <a:cs typeface="Times New Roman" panose="02020603050405020304" pitchFamily="18" charset="0"/>
              </a:rPr>
              <a:t>Similarly, the policy of EFSLA is not only to expedite and centralize the review process for energy facility projects, but to promote facilities that “will produce minimal adverse effects on the environment.”</a:t>
            </a:r>
          </a:p>
          <a:p>
            <a:pPr marL="0" indent="0" algn="just">
              <a:spcBef>
                <a:spcPts val="0"/>
              </a:spcBef>
            </a:pPr>
            <a:endParaRPr lang="en-US" sz="1400" dirty="0">
              <a:latin typeface="Times New Roman" panose="02020603050405020304" pitchFamily="18" charset="0"/>
              <a:cs typeface="Times New Roman" panose="02020603050405020304" pitchFamily="18" charset="0"/>
            </a:endParaRPr>
          </a:p>
          <a:p>
            <a:pPr marL="0" indent="0" algn="just">
              <a:spcBef>
                <a:spcPts val="0"/>
              </a:spcBef>
            </a:pPr>
            <a:r>
              <a:rPr lang="en-US" sz="1400" dirty="0">
                <a:latin typeface="Times New Roman" panose="02020603050405020304" pitchFamily="18" charset="0"/>
                <a:cs typeface="Times New Roman" panose="02020603050405020304" pitchFamily="18" charset="0"/>
              </a:rPr>
              <a:t>The fact that EFSEC conducts environmental review under SEPA and has explicitly adopted SEPA into its own regulations further supports the compatibility of the statutory regimes.</a:t>
            </a:r>
          </a:p>
        </p:txBody>
      </p:sp>
    </p:spTree>
    <p:extLst>
      <p:ext uri="{BB962C8B-B14F-4D97-AF65-F5344CB8AC3E}">
        <p14:creationId xmlns:p14="http://schemas.microsoft.com/office/powerpoint/2010/main" val="40954525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Times New Roman" panose="02020603050405020304" pitchFamily="18" charset="0"/>
                <a:cs typeface="Times New Roman" panose="02020603050405020304" pitchFamily="18" charset="0"/>
              </a:rPr>
              <a:t>Reasonable Alternatives</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Columbia Riverkeeper v. Port of Vancouver, (WA Supreme No. 92335-3)  </a:t>
            </a:r>
          </a:p>
        </p:txBody>
      </p:sp>
      <p:sp>
        <p:nvSpPr>
          <p:cNvPr id="3" name="Content Placeholder 2"/>
          <p:cNvSpPr>
            <a:spLocks noGrp="1"/>
          </p:cNvSpPr>
          <p:nvPr>
            <p:ph idx="1"/>
          </p:nvPr>
        </p:nvSpPr>
        <p:spPr/>
        <p:txBody>
          <a:bodyPr/>
          <a:lstStyle/>
          <a:p>
            <a:r>
              <a:rPr lang="en-US" sz="1800" dirty="0">
                <a:latin typeface="Times New Roman" panose="02020603050405020304" pitchFamily="18" charset="0"/>
                <a:cs typeface="Times New Roman" panose="02020603050405020304" pitchFamily="18" charset="0"/>
              </a:rPr>
              <a:t>B.    Does WAC 197-11-070(1)(b) apply to the Port?</a:t>
            </a:r>
          </a:p>
          <a:p>
            <a:endParaRPr lang="en-US" sz="1800" dirty="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rPr>
              <a:t>WAC 197-11-070(1):</a:t>
            </a:r>
          </a:p>
          <a:p>
            <a:endParaRPr lang="en-US" sz="1800" dirty="0">
              <a:latin typeface="Times New Roman" panose="02020603050405020304" pitchFamily="18" charset="0"/>
              <a:cs typeface="Times New Roman" panose="02020603050405020304" pitchFamily="18" charset="0"/>
            </a:endParaRPr>
          </a:p>
          <a:p>
            <a:pPr marL="0" indent="0" algn="just">
              <a:spcBef>
                <a:spcPts val="0"/>
              </a:spcBef>
            </a:pPr>
            <a:r>
              <a:rPr lang="en-US" sz="1800" dirty="0">
                <a:latin typeface="Times New Roman" panose="02020603050405020304" pitchFamily="18" charset="0"/>
                <a:cs typeface="Times New Roman" panose="02020603050405020304" pitchFamily="18" charset="0"/>
              </a:rPr>
              <a:t>“</a:t>
            </a:r>
            <a:r>
              <a:rPr lang="en-US" sz="1800" i="1" dirty="0">
                <a:latin typeface="Times New Roman" panose="02020603050405020304" pitchFamily="18" charset="0"/>
                <a:cs typeface="Times New Roman" panose="02020603050405020304" pitchFamily="18" charset="0"/>
              </a:rPr>
              <a:t>[u]ntil the responsible official issues a final determination of nonsignificance or final [EIS], no action concerning the proposal shall be taken by a governmental agency that would ... (b) [l]imit the choice of reasonable alternatives</a:t>
            </a:r>
            <a:r>
              <a:rPr lang="en-US" sz="1800" dirty="0">
                <a:latin typeface="Times New Roman" panose="02020603050405020304" pitchFamily="18" charset="0"/>
                <a:cs typeface="Times New Roman" panose="02020603050405020304" pitchFamily="18" charset="0"/>
              </a:rPr>
              <a:t>.” </a:t>
            </a:r>
          </a:p>
          <a:p>
            <a:pPr marL="0" indent="0" algn="just">
              <a:spcBef>
                <a:spcPts val="0"/>
              </a:spcBef>
            </a:pPr>
            <a:r>
              <a:rPr lang="en-US" sz="1800" dirty="0">
                <a:latin typeface="Times New Roman" panose="02020603050405020304" pitchFamily="18" charset="0"/>
                <a:cs typeface="Times New Roman" panose="02020603050405020304" pitchFamily="18" charset="0"/>
              </a:rPr>
              <a:t> </a:t>
            </a:r>
          </a:p>
          <a:p>
            <a:pPr marL="0" indent="0" algn="just">
              <a:spcBef>
                <a:spcPts val="0"/>
              </a:spcBef>
            </a:pPr>
            <a:r>
              <a:rPr lang="en-US" sz="1800" dirty="0">
                <a:latin typeface="Times New Roman" panose="02020603050405020304" pitchFamily="18" charset="0"/>
                <a:cs typeface="Times New Roman" panose="02020603050405020304" pitchFamily="18" charset="0"/>
              </a:rPr>
              <a:t>An “agency” is defined as “</a:t>
            </a:r>
            <a:r>
              <a:rPr lang="en-US" sz="1800" i="1" dirty="0">
                <a:latin typeface="Times New Roman" panose="02020603050405020304" pitchFamily="18" charset="0"/>
                <a:cs typeface="Times New Roman" panose="02020603050405020304" pitchFamily="18" charset="0"/>
              </a:rPr>
              <a:t>any state or local governmental body ... authorized to ... take the actions stated in WAC 197-11-704</a:t>
            </a:r>
            <a:r>
              <a:rPr lang="en-US" sz="1800" dirty="0">
                <a:latin typeface="Times New Roman" panose="02020603050405020304" pitchFamily="18" charset="0"/>
                <a:cs typeface="Times New Roman" panose="02020603050405020304" pitchFamily="18" charset="0"/>
              </a:rPr>
              <a:t>.” WAC 197-11-714(1).</a:t>
            </a:r>
          </a:p>
          <a:p>
            <a:pPr marL="0" indent="0" algn="just">
              <a:spcBef>
                <a:spcPts val="0"/>
              </a:spcBef>
            </a:pPr>
            <a:endParaRPr lang="en-US" sz="1800" dirty="0">
              <a:latin typeface="Times New Roman" panose="02020603050405020304" pitchFamily="18" charset="0"/>
              <a:cs typeface="Times New Roman" panose="02020603050405020304" pitchFamily="18" charset="0"/>
            </a:endParaRPr>
          </a:p>
          <a:p>
            <a:pPr marL="0" indent="0" algn="just">
              <a:spcBef>
                <a:spcPts val="0"/>
              </a:spcBef>
            </a:pPr>
            <a:r>
              <a:rPr lang="en-US" sz="1800" dirty="0">
                <a:latin typeface="Times New Roman" panose="02020603050405020304" pitchFamily="18" charset="0"/>
                <a:cs typeface="Times New Roman" panose="02020603050405020304" pitchFamily="18" charset="0"/>
              </a:rPr>
              <a:t>“Action” is defined by WAC 197-11-704 to include new and continuing activities entirely financed, assisted, conducted, regulated, licensed, or approved by agencies.  </a:t>
            </a:r>
          </a:p>
          <a:p>
            <a:pPr marL="0" indent="0" algn="just">
              <a:spcBef>
                <a:spcPts val="0"/>
              </a:spcBef>
            </a:pPr>
            <a:endParaRPr lang="en-US" sz="1800" dirty="0">
              <a:latin typeface="Times New Roman" panose="02020603050405020304" pitchFamily="18" charset="0"/>
              <a:cs typeface="Times New Roman" panose="02020603050405020304" pitchFamily="18" charset="0"/>
            </a:endParaRPr>
          </a:p>
          <a:p>
            <a:pPr marL="0" indent="0" algn="just">
              <a:spcBef>
                <a:spcPts val="0"/>
              </a:spcBef>
            </a:pPr>
            <a:r>
              <a:rPr lang="en-US" sz="1800" dirty="0">
                <a:latin typeface="Times New Roman" panose="02020603050405020304" pitchFamily="18" charset="0"/>
                <a:cs typeface="Times New Roman" panose="02020603050405020304" pitchFamily="18" charset="0"/>
              </a:rPr>
              <a:t>Court holds that Port is an agency subject to WAC 197-11-070(1) and that it took action when it approved the lease.</a:t>
            </a:r>
          </a:p>
        </p:txBody>
      </p:sp>
    </p:spTree>
    <p:extLst>
      <p:ext uri="{BB962C8B-B14F-4D97-AF65-F5344CB8AC3E}">
        <p14:creationId xmlns:p14="http://schemas.microsoft.com/office/powerpoint/2010/main" val="3703245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Times New Roman" pitchFamily="18" charset="0"/>
                <a:cs typeface="Times New Roman" pitchFamily="18" charset="0"/>
              </a:rPr>
              <a:t>Unit of Measurement</a:t>
            </a:r>
            <a:br>
              <a:rPr lang="en-US" sz="1800" dirty="0">
                <a:latin typeface="Times New Roman" pitchFamily="18" charset="0"/>
                <a:cs typeface="Times New Roman" pitchFamily="18" charset="0"/>
              </a:rPr>
            </a:br>
            <a:r>
              <a:rPr lang="en-US" sz="1800" dirty="0">
                <a:latin typeface="Times New Roman" pitchFamily="18" charset="0"/>
                <a:cs typeface="Times New Roman" pitchFamily="18" charset="0"/>
              </a:rPr>
              <a:t>Murr v. Wisconsin, 582 U.S. __ (2017)</a:t>
            </a:r>
            <a:endParaRPr lang="en-US" sz="1600" dirty="0">
              <a:highlight>
                <a:srgbClr val="FFFF00"/>
              </a:highlight>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marL="0" indent="0" algn="just"/>
            <a:r>
              <a:rPr lang="en-US" sz="3600" dirty="0">
                <a:latin typeface="Times New Roman" panose="02020603050405020304" pitchFamily="18" charset="0"/>
                <a:cs typeface="Times New Roman" panose="02020603050405020304" pitchFamily="18" charset="0"/>
              </a:rPr>
              <a:t>Law</a:t>
            </a:r>
            <a:r>
              <a:rPr lang="en-US" sz="2400" dirty="0">
                <a:latin typeface="Times New Roman" panose="02020603050405020304" pitchFamily="18" charset="0"/>
                <a:cs typeface="Times New Roman" panose="02020603050405020304" pitchFamily="18" charset="0"/>
              </a:rPr>
              <a:t>:  </a:t>
            </a:r>
          </a:p>
          <a:p>
            <a:pPr marL="0" indent="0" algn="just"/>
            <a:r>
              <a:rPr lang="en-US" sz="2400" dirty="0">
                <a:latin typeface="Times New Roman" panose="02020603050405020304" pitchFamily="18" charset="0"/>
                <a:cs typeface="Times New Roman" panose="02020603050405020304" pitchFamily="18" charset="0"/>
              </a:rPr>
              <a:t>Regulatory Taking Categorical threshold:</a:t>
            </a:r>
          </a:p>
          <a:p>
            <a:pPr algn="just">
              <a:buFontTx/>
              <a:buChar char="-"/>
            </a:pPr>
            <a:r>
              <a:rPr lang="en-US" sz="2000" i="1" dirty="0">
                <a:latin typeface="Times New Roman" panose="02020603050405020304" pitchFamily="18" charset="0"/>
                <a:cs typeface="Times New Roman" panose="02020603050405020304" pitchFamily="18" charset="0"/>
              </a:rPr>
              <a:t>With limited exceptions, a law that denies all economically beneficial or productive use is a taking.</a:t>
            </a:r>
          </a:p>
          <a:p>
            <a:pPr marL="0" indent="0" algn="just"/>
            <a:r>
              <a:rPr lang="en-US" sz="2400" dirty="0">
                <a:latin typeface="Times New Roman" panose="02020603050405020304" pitchFamily="18" charset="0"/>
                <a:cs typeface="Times New Roman" panose="02020603050405020304" pitchFamily="18" charset="0"/>
              </a:rPr>
              <a:t>Beyond the threshold – balancing public need verses private burden:  </a:t>
            </a:r>
          </a:p>
          <a:p>
            <a:pPr algn="just">
              <a:buFontTx/>
              <a:buChar char="-"/>
            </a:pPr>
            <a:r>
              <a:rPr lang="en-US" sz="2400" i="1" dirty="0">
                <a:latin typeface="Times New Roman" panose="02020603050405020304" pitchFamily="18" charset="0"/>
                <a:cs typeface="Times New Roman" panose="02020603050405020304" pitchFamily="18" charset="0"/>
              </a:rPr>
              <a:t>If value is left a takings may still occur based upon a complex of factors including:  (1) the economic impact of the regulation on the claimant; (2) the extent to which the regulation has interfered with distinct investment-backed expectations; and (3) the character of the governmental action.</a:t>
            </a:r>
          </a:p>
          <a:p>
            <a:pPr marL="0" indent="0" algn="just"/>
            <a:endParaRPr lang="en-US" sz="3600" dirty="0">
              <a:latin typeface="Times New Roman" panose="02020603050405020304" pitchFamily="18" charset="0"/>
              <a:cs typeface="Times New Roman" panose="02020603050405020304" pitchFamily="18" charset="0"/>
            </a:endParaRPr>
          </a:p>
          <a:p>
            <a:pPr marL="0" indent="0" algn="just"/>
            <a:endParaRPr lang="en-US" sz="2400" dirty="0">
              <a:latin typeface="Times New Roman" panose="02020603050405020304" pitchFamily="18" charset="0"/>
              <a:cs typeface="Times New Roman" panose="02020603050405020304" pitchFamily="18" charset="0"/>
            </a:endParaRPr>
          </a:p>
          <a:p>
            <a:pPr marL="0" indent="0" algn="just"/>
            <a:endParaRPr lang="en-US" sz="2400" dirty="0">
              <a:latin typeface="Times New Roman" panose="02020603050405020304" pitchFamily="18" charset="0"/>
              <a:cs typeface="Times New Roman" panose="02020603050405020304" pitchFamily="18" charset="0"/>
            </a:endParaRPr>
          </a:p>
          <a:p>
            <a:pPr marL="0" indent="0" algn="just"/>
            <a:endParaRPr lang="en-US" sz="2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269289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Times New Roman" panose="02020603050405020304" pitchFamily="18" charset="0"/>
                <a:cs typeface="Times New Roman" panose="02020603050405020304" pitchFamily="18" charset="0"/>
              </a:rPr>
              <a:t>Reasonable Alternatives</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Columbia Riverkeeper v. Port of Vancouver, (WA Supreme No. 92335-3)  </a:t>
            </a:r>
          </a:p>
        </p:txBody>
      </p:sp>
      <p:sp>
        <p:nvSpPr>
          <p:cNvPr id="3" name="Content Placeholder 2"/>
          <p:cNvSpPr>
            <a:spLocks noGrp="1"/>
          </p:cNvSpPr>
          <p:nvPr>
            <p:ph idx="1"/>
          </p:nvPr>
        </p:nvSpPr>
        <p:spPr/>
        <p:txBody>
          <a:bodyPr/>
          <a:lstStyle/>
          <a:p>
            <a:r>
              <a:rPr lang="en-US" sz="1600" dirty="0">
                <a:latin typeface="Times New Roman" panose="02020603050405020304" pitchFamily="18" charset="0"/>
                <a:cs typeface="Times New Roman" panose="02020603050405020304" pitchFamily="18" charset="0"/>
              </a:rPr>
              <a:t>Issue C:  Do the escape clauses within the lease satisfy the Port's obligation under the regulation's “reasonable alternatives” provision?</a:t>
            </a:r>
          </a:p>
          <a:p>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“Reasonable alternatives” are limited:</a:t>
            </a:r>
          </a:p>
          <a:p>
            <a:endParaRPr lang="en-US" sz="1600" dirty="0">
              <a:latin typeface="Times New Roman" panose="02020603050405020304" pitchFamily="18" charset="0"/>
              <a:cs typeface="Times New Roman" panose="02020603050405020304" pitchFamily="18" charset="0"/>
            </a:endParaRPr>
          </a:p>
          <a:p>
            <a:pPr marL="0" indent="0">
              <a:spcBef>
                <a:spcPts val="0"/>
              </a:spcBef>
            </a:pPr>
            <a:r>
              <a:rPr lang="en-US" sz="1600" dirty="0">
                <a:latin typeface="Times New Roman" panose="02020603050405020304" pitchFamily="18" charset="0"/>
                <a:cs typeface="Times New Roman" panose="02020603050405020304" pitchFamily="18" charset="0"/>
              </a:rPr>
              <a:t>Only those actions that could “feasibly attain or approximate a proposal's objectives, but at a lower environmental cost or decreased level of environmental degradation” are “[r]easonable alternatives” that the Port, EFSEC, and the governor cannot limit until the EIS is issued. WAC 197-11-786.</a:t>
            </a:r>
          </a:p>
          <a:p>
            <a:pPr marL="0" indent="0">
              <a:spcBef>
                <a:spcPts val="0"/>
              </a:spcBef>
            </a:pPr>
            <a:endParaRPr lang="en-US" sz="1600" dirty="0">
              <a:latin typeface="Times New Roman" panose="02020603050405020304" pitchFamily="18" charset="0"/>
              <a:cs typeface="Times New Roman" panose="02020603050405020304" pitchFamily="18" charset="0"/>
            </a:endParaRPr>
          </a:p>
          <a:p>
            <a:pPr marL="0" indent="0">
              <a:spcBef>
                <a:spcPts val="0"/>
              </a:spcBef>
            </a:pPr>
            <a:r>
              <a:rPr lang="en-US" sz="1600" dirty="0">
                <a:latin typeface="Times New Roman" panose="02020603050405020304" pitchFamily="18" charset="0"/>
                <a:cs typeface="Times New Roman" panose="02020603050405020304" pitchFamily="18" charset="0"/>
              </a:rPr>
              <a:t>Overriding policy of EFSEC is to  “…</a:t>
            </a:r>
            <a:r>
              <a:rPr lang="en-US" sz="1600" i="1" dirty="0">
                <a:latin typeface="Times New Roman" panose="02020603050405020304" pitchFamily="18" charset="0"/>
                <a:cs typeface="Times New Roman" panose="02020603050405020304" pitchFamily="18" charset="0"/>
              </a:rPr>
              <a:t>avoid or mitigate adverse environmental impacts</a:t>
            </a:r>
            <a:r>
              <a:rPr lang="en-US" sz="1600" dirty="0">
                <a:latin typeface="Times New Roman" panose="02020603050405020304" pitchFamily="18" charset="0"/>
                <a:cs typeface="Times New Roman" panose="02020603050405020304" pitchFamily="18" charset="0"/>
              </a:rPr>
              <a:t>” and consistent with that principle “</a:t>
            </a:r>
            <a:r>
              <a:rPr lang="en-US" sz="1600" i="1" dirty="0">
                <a:latin typeface="Times New Roman" panose="02020603050405020304" pitchFamily="18" charset="0"/>
                <a:cs typeface="Times New Roman" panose="02020603050405020304" pitchFamily="18" charset="0"/>
              </a:rPr>
              <a:t>each person has a fundamental and inalienable right to a healthful environment</a:t>
            </a:r>
            <a:r>
              <a:rPr lang="en-US" sz="1600" dirty="0">
                <a:latin typeface="Times New Roman" panose="02020603050405020304" pitchFamily="18" charset="0"/>
                <a:cs typeface="Times New Roman" panose="02020603050405020304" pitchFamily="18" charset="0"/>
              </a:rPr>
              <a:t>”  WAC 197-11-070(1)(b).  </a:t>
            </a:r>
          </a:p>
          <a:p>
            <a:pPr marL="0" indent="0">
              <a:spcBef>
                <a:spcPts val="0"/>
              </a:spcBef>
            </a:pPr>
            <a:endParaRPr lang="en-US" sz="1600" dirty="0">
              <a:latin typeface="Times New Roman" panose="02020603050405020304" pitchFamily="18" charset="0"/>
              <a:cs typeface="Times New Roman" panose="02020603050405020304" pitchFamily="18" charset="0"/>
            </a:endParaRPr>
          </a:p>
          <a:p>
            <a:pPr marL="0" indent="0">
              <a:spcBef>
                <a:spcPts val="0"/>
              </a:spcBef>
            </a:pPr>
            <a:r>
              <a:rPr lang="en-US" sz="1600" dirty="0">
                <a:latin typeface="Times New Roman" panose="02020603050405020304" pitchFamily="18" charset="0"/>
                <a:cs typeface="Times New Roman" panose="02020603050405020304" pitchFamily="18" charset="0"/>
              </a:rPr>
              <a:t>The governor is also subject to the reasonable alternatives requirement of WAC 197-11-070(1)(b).  </a:t>
            </a:r>
          </a:p>
          <a:p>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140553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Times New Roman" panose="02020603050405020304" pitchFamily="18" charset="0"/>
                <a:cs typeface="Times New Roman" panose="02020603050405020304" pitchFamily="18" charset="0"/>
              </a:rPr>
              <a:t>Reasonable Alternatives</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Columbia Riverkeeper v. Port of Vancouver, (WA Supreme No. 92335-3)  </a:t>
            </a:r>
          </a:p>
        </p:txBody>
      </p:sp>
      <p:sp>
        <p:nvSpPr>
          <p:cNvPr id="3" name="Content Placeholder 2"/>
          <p:cNvSpPr>
            <a:spLocks noGrp="1"/>
          </p:cNvSpPr>
          <p:nvPr>
            <p:ph idx="1"/>
          </p:nvPr>
        </p:nvSpPr>
        <p:spPr/>
        <p:txBody>
          <a:bodyPr/>
          <a:lstStyle/>
          <a:p>
            <a:r>
              <a:rPr lang="en-US" dirty="0"/>
              <a:t>Holding:</a:t>
            </a:r>
          </a:p>
          <a:p>
            <a:endParaRPr lang="en-US" dirty="0"/>
          </a:p>
          <a:p>
            <a:pPr marL="0" indent="0" algn="just">
              <a:spcBef>
                <a:spcPts val="0"/>
              </a:spcBef>
            </a:pPr>
            <a:r>
              <a:rPr lang="en-US" sz="2800" dirty="0">
                <a:latin typeface="Times New Roman" panose="02020603050405020304" pitchFamily="18" charset="0"/>
                <a:cs typeface="Times New Roman" panose="02020603050405020304" pitchFamily="18" charset="0"/>
              </a:rPr>
              <a:t>Escape clauses assure that reasonable alternatives remain since governor can only approve alternative with least environmental impacts and Port can also withhold approval to make adjustments found necessary from the EIS.</a:t>
            </a:r>
          </a:p>
        </p:txBody>
      </p:sp>
    </p:spTree>
    <p:extLst>
      <p:ext uri="{BB962C8B-B14F-4D97-AF65-F5344CB8AC3E}">
        <p14:creationId xmlns:p14="http://schemas.microsoft.com/office/powerpoint/2010/main" val="38570077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Times New Roman" panose="02020603050405020304" pitchFamily="18" charset="0"/>
                <a:cs typeface="Times New Roman" panose="02020603050405020304" pitchFamily="18" charset="0"/>
              </a:rPr>
              <a:t>Reasonable Alternatives</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Columbia Riverkeeper v. Port of Vancouver, (WA Supreme No. 92335-3)  </a:t>
            </a:r>
          </a:p>
        </p:txBody>
      </p:sp>
      <p:sp>
        <p:nvSpPr>
          <p:cNvPr id="3" name="Content Placeholder 2"/>
          <p:cNvSpPr>
            <a:spLocks noGrp="1"/>
          </p:cNvSpPr>
          <p:nvPr>
            <p:ph idx="1"/>
          </p:nvPr>
        </p:nvSpPr>
        <p:spPr/>
        <p:txBody>
          <a:bodyPr/>
          <a:lstStyle/>
          <a:p>
            <a:pPr marL="0" indent="0" algn="just">
              <a:spcBef>
                <a:spcPts val="0"/>
              </a:spcBef>
            </a:pPr>
            <a:r>
              <a:rPr lang="en-US" dirty="0"/>
              <a:t>Appellants asserted that approval of lease caused “snowballing” inertia that effectively forecloses full consideration of Port’s alternative possibilities.</a:t>
            </a:r>
          </a:p>
          <a:p>
            <a:pPr marL="0" indent="0" algn="just">
              <a:spcBef>
                <a:spcPts val="0"/>
              </a:spcBef>
            </a:pPr>
            <a:endParaRPr lang="en-US" dirty="0"/>
          </a:p>
          <a:p>
            <a:pPr marL="0" indent="0" algn="just">
              <a:spcBef>
                <a:spcPts val="0"/>
              </a:spcBef>
            </a:pPr>
            <a:r>
              <a:rPr lang="en-US" dirty="0"/>
              <a:t>Court did not find inertia a problem, because governor wasn’t subject to inertia.</a:t>
            </a:r>
          </a:p>
        </p:txBody>
      </p:sp>
    </p:spTree>
    <p:extLst>
      <p:ext uri="{BB962C8B-B14F-4D97-AF65-F5344CB8AC3E}">
        <p14:creationId xmlns:p14="http://schemas.microsoft.com/office/powerpoint/2010/main" val="235532216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dirty="0">
                <a:latin typeface="Times New Roman" panose="02020603050405020304" pitchFamily="18" charset="0"/>
                <a:cs typeface="Times New Roman" panose="02020603050405020304" pitchFamily="18" charset="0"/>
              </a:rPr>
              <a:t>Latecomer Agreements Subject to LUPA</a:t>
            </a:r>
            <a:br>
              <a:rPr lang="en-US" sz="1600" dirty="0">
                <a:latin typeface="Times New Roman" panose="02020603050405020304" pitchFamily="18" charset="0"/>
                <a:cs typeface="Times New Roman" panose="02020603050405020304" pitchFamily="18" charset="0"/>
              </a:rPr>
            </a:b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Cave Properties v. City of Bainbridge Island, 199 Wn. App. 651 (2017)</a:t>
            </a:r>
          </a:p>
        </p:txBody>
      </p:sp>
      <p:sp>
        <p:nvSpPr>
          <p:cNvPr id="3" name="Content Placeholder 2"/>
          <p:cNvSpPr>
            <a:spLocks noGrp="1"/>
          </p:cNvSpPr>
          <p:nvPr>
            <p:ph idx="1"/>
          </p:nvPr>
        </p:nvSpPr>
        <p:spPr/>
        <p:txBody>
          <a:bodyPr/>
          <a:lstStyle/>
          <a:p>
            <a:endParaRPr lang="en-US" dirty="0"/>
          </a:p>
          <a:p>
            <a:r>
              <a:rPr lang="en-US" dirty="0"/>
              <a:t>Ruling:  Latecomer Agreements Subject   	      to Land Use Petition Act</a:t>
            </a:r>
          </a:p>
          <a:p>
            <a:endParaRPr lang="en-US" dirty="0"/>
          </a:p>
          <a:p>
            <a:r>
              <a:rPr lang="en-US" dirty="0"/>
              <a:t>Take Away:  Agreements Immune from 		     Challenge Once 21-Day 		      Filing Period UP</a:t>
            </a:r>
          </a:p>
        </p:txBody>
      </p:sp>
    </p:spTree>
    <p:extLst>
      <p:ext uri="{BB962C8B-B14F-4D97-AF65-F5344CB8AC3E}">
        <p14:creationId xmlns:p14="http://schemas.microsoft.com/office/powerpoint/2010/main" val="265493864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dirty="0">
                <a:latin typeface="Times New Roman" panose="02020603050405020304" pitchFamily="18" charset="0"/>
                <a:cs typeface="Times New Roman" panose="02020603050405020304" pitchFamily="18" charset="0"/>
              </a:rPr>
              <a:t>Latecomer Agreements Subject to LUPA</a:t>
            </a:r>
            <a:br>
              <a:rPr lang="en-US" sz="1600" dirty="0">
                <a:latin typeface="Times New Roman" panose="02020603050405020304" pitchFamily="18" charset="0"/>
                <a:cs typeface="Times New Roman" panose="02020603050405020304" pitchFamily="18" charset="0"/>
              </a:rPr>
            </a:b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Cave Properties v. City of Bainbridge Island, 199 Wn. App. 651 (2017)</a:t>
            </a:r>
          </a:p>
        </p:txBody>
      </p:sp>
      <p:sp>
        <p:nvSpPr>
          <p:cNvPr id="3" name="Content Placeholder 2"/>
          <p:cNvSpPr>
            <a:spLocks noGrp="1"/>
          </p:cNvSpPr>
          <p:nvPr>
            <p:ph idx="1"/>
          </p:nvPr>
        </p:nvSpPr>
        <p:spPr/>
        <p:txBody>
          <a:bodyPr/>
          <a:lstStyle/>
          <a:p>
            <a:r>
              <a:rPr lang="en-US" dirty="0"/>
              <a:t>Latecomer Agreement Basics:</a:t>
            </a:r>
          </a:p>
          <a:p>
            <a:endParaRPr lang="en-US" sz="2000" dirty="0"/>
          </a:p>
          <a:p>
            <a:r>
              <a:rPr lang="en-US" sz="2000" dirty="0"/>
              <a:t>    </a:t>
            </a:r>
            <a:r>
              <a:rPr lang="en-US" sz="1800" dirty="0">
                <a:latin typeface="Times New Roman" panose="02020603050405020304" pitchFamily="18" charset="0"/>
                <a:cs typeface="Times New Roman" panose="02020603050405020304" pitchFamily="18" charset="0"/>
              </a:rPr>
              <a:t>Mandatory upon request of property owner for sewer and water improvements mandated by City/County ordinance.  RCW 35.91.020(1)</a:t>
            </a:r>
          </a:p>
          <a:p>
            <a:endParaRPr lang="en-US" sz="1800" dirty="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rPr>
              <a:t>    Contract provides for pro rata reimbursement of improvements for a period of 20 years from other developers in reimbursement area, subject to extensions for development moratoria.  RCW 35.91.020(2)</a:t>
            </a:r>
          </a:p>
          <a:p>
            <a:endParaRPr lang="en-US" sz="1800" dirty="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rPr>
              <a:t>     Reimbursement amount based upon actual cost and determined after improvements installed.  RCW 35.91.020(8).</a:t>
            </a:r>
          </a:p>
          <a:p>
            <a:endParaRPr lang="en-US" sz="1800" dirty="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rPr>
              <a:t>     Development permits can’t be issued until reimbursement amount paid by properties subject to agreement.  RCW 35.91.040.</a:t>
            </a:r>
          </a:p>
          <a:p>
            <a:endParaRPr lang="en-US" sz="2000" dirty="0"/>
          </a:p>
          <a:p>
            <a:endParaRPr lang="en-US" sz="2000" dirty="0"/>
          </a:p>
        </p:txBody>
      </p:sp>
    </p:spTree>
    <p:extLst>
      <p:ext uri="{BB962C8B-B14F-4D97-AF65-F5344CB8AC3E}">
        <p14:creationId xmlns:p14="http://schemas.microsoft.com/office/powerpoint/2010/main" val="378955792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dirty="0">
                <a:latin typeface="Times New Roman" panose="02020603050405020304" pitchFamily="18" charset="0"/>
                <a:cs typeface="Times New Roman" panose="02020603050405020304" pitchFamily="18" charset="0"/>
              </a:rPr>
              <a:t>Latecomer Agreements Subject to LUPA</a:t>
            </a:r>
            <a:br>
              <a:rPr lang="en-US" sz="1600" dirty="0">
                <a:latin typeface="Times New Roman" panose="02020603050405020304" pitchFamily="18" charset="0"/>
                <a:cs typeface="Times New Roman" panose="02020603050405020304" pitchFamily="18" charset="0"/>
              </a:rPr>
            </a:b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Cave Properties v. City of Bainbridge Island, 199 Wn. App. 651 (2017)</a:t>
            </a:r>
          </a:p>
        </p:txBody>
      </p:sp>
      <p:sp>
        <p:nvSpPr>
          <p:cNvPr id="3" name="Content Placeholder 2"/>
          <p:cNvSpPr>
            <a:spLocks noGrp="1"/>
          </p:cNvSpPr>
          <p:nvPr>
            <p:ph idx="1"/>
          </p:nvPr>
        </p:nvSpPr>
        <p:spPr/>
        <p:txBody>
          <a:bodyPr/>
          <a:lstStyle/>
          <a:p>
            <a:r>
              <a:rPr lang="en-US" dirty="0"/>
              <a:t>Appeal Issue:</a:t>
            </a:r>
          </a:p>
          <a:p>
            <a:endParaRPr lang="en-US" dirty="0"/>
          </a:p>
          <a:p>
            <a:r>
              <a:rPr lang="en-US" dirty="0"/>
              <a:t>   Is Latecomer Agreement Subject to LUPA?</a:t>
            </a:r>
          </a:p>
          <a:p>
            <a:endParaRPr lang="en-US" dirty="0"/>
          </a:p>
          <a:p>
            <a:r>
              <a:rPr lang="en-US" dirty="0"/>
              <a:t>    If not, Caves are SOL (i.e. Statute of Limitation expired to file any other appeal)</a:t>
            </a:r>
          </a:p>
        </p:txBody>
      </p:sp>
    </p:spTree>
    <p:extLst>
      <p:ext uri="{BB962C8B-B14F-4D97-AF65-F5344CB8AC3E}">
        <p14:creationId xmlns:p14="http://schemas.microsoft.com/office/powerpoint/2010/main" val="162344504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dirty="0">
                <a:latin typeface="Times New Roman" panose="02020603050405020304" pitchFamily="18" charset="0"/>
                <a:cs typeface="Times New Roman" panose="02020603050405020304" pitchFamily="18" charset="0"/>
              </a:rPr>
              <a:t>Latecomer Agreements Subject to LUPA</a:t>
            </a:r>
            <a:br>
              <a:rPr lang="en-US" sz="1600" dirty="0">
                <a:latin typeface="Times New Roman" panose="02020603050405020304" pitchFamily="18" charset="0"/>
                <a:cs typeface="Times New Roman" panose="02020603050405020304" pitchFamily="18" charset="0"/>
              </a:rPr>
            </a:b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Cave Properties v. City of Bainbridge Island, 199 Wn. App. 651 (2017)</a:t>
            </a:r>
          </a:p>
        </p:txBody>
      </p:sp>
      <p:sp>
        <p:nvSpPr>
          <p:cNvPr id="3" name="Content Placeholder 2"/>
          <p:cNvSpPr>
            <a:spLocks noGrp="1"/>
          </p:cNvSpPr>
          <p:nvPr>
            <p:ph idx="1"/>
          </p:nvPr>
        </p:nvSpPr>
        <p:spPr/>
        <p:txBody>
          <a:bodyPr/>
          <a:lstStyle/>
          <a:p>
            <a:r>
              <a:rPr lang="en-US" dirty="0"/>
              <a:t>Answer:</a:t>
            </a:r>
          </a:p>
          <a:p>
            <a:r>
              <a:rPr lang="en-US" dirty="0"/>
              <a:t>   LUPA only applies if the latecomer approval constitutes a “land use decision”.</a:t>
            </a:r>
          </a:p>
          <a:p>
            <a:r>
              <a:rPr lang="en-US" dirty="0"/>
              <a:t>   RCW 36.70C.030(1):  “</a:t>
            </a:r>
            <a:r>
              <a:rPr lang="en-US" i="1" dirty="0"/>
              <a:t>This chapter [LUPA] ..shall be the exclusive means of judicial review of </a:t>
            </a:r>
            <a:r>
              <a:rPr lang="en-US" b="1" i="1" dirty="0"/>
              <a:t>land use decisions</a:t>
            </a:r>
            <a:r>
              <a:rPr lang="en-US" dirty="0"/>
              <a:t>.” (emphasis added)</a:t>
            </a:r>
          </a:p>
          <a:p>
            <a:endParaRPr lang="en-US" dirty="0"/>
          </a:p>
        </p:txBody>
      </p:sp>
    </p:spTree>
    <p:extLst>
      <p:ext uri="{BB962C8B-B14F-4D97-AF65-F5344CB8AC3E}">
        <p14:creationId xmlns:p14="http://schemas.microsoft.com/office/powerpoint/2010/main" val="102379342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dirty="0">
                <a:latin typeface="Times New Roman" panose="02020603050405020304" pitchFamily="18" charset="0"/>
                <a:cs typeface="Times New Roman" panose="02020603050405020304" pitchFamily="18" charset="0"/>
              </a:rPr>
              <a:t>Latecomer Agreements Subject to LUPA</a:t>
            </a:r>
            <a:br>
              <a:rPr lang="en-US" sz="1600" dirty="0">
                <a:latin typeface="Times New Roman" panose="02020603050405020304" pitchFamily="18" charset="0"/>
                <a:cs typeface="Times New Roman" panose="02020603050405020304" pitchFamily="18" charset="0"/>
              </a:rPr>
            </a:b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Cave Properties v. City of Bainbridge Island, 199 Wn. App. 651 (2017)</a:t>
            </a:r>
          </a:p>
        </p:txBody>
      </p:sp>
      <p:sp>
        <p:nvSpPr>
          <p:cNvPr id="3" name="Content Placeholder 2"/>
          <p:cNvSpPr>
            <a:spLocks noGrp="1"/>
          </p:cNvSpPr>
          <p:nvPr>
            <p:ph idx="1"/>
          </p:nvPr>
        </p:nvSpPr>
        <p:spPr/>
        <p:txBody>
          <a:bodyPr/>
          <a:lstStyle/>
          <a:p>
            <a:r>
              <a:rPr lang="en-US" dirty="0"/>
              <a:t>What is a land use decision?</a:t>
            </a:r>
          </a:p>
          <a:p>
            <a:r>
              <a:rPr lang="en-US" dirty="0"/>
              <a:t>RCW 36.70C.020(2):</a:t>
            </a:r>
          </a:p>
          <a:p>
            <a:r>
              <a:rPr lang="en-US" sz="1600" i="1" dirty="0">
                <a:latin typeface="Times New Roman" panose="02020603050405020304" pitchFamily="18" charset="0"/>
                <a:cs typeface="Times New Roman" panose="02020603050405020304" pitchFamily="18" charset="0"/>
              </a:rPr>
              <a:t>[A]</a:t>
            </a:r>
            <a:r>
              <a:rPr lang="en-US" i="1" dirty="0"/>
              <a:t> </a:t>
            </a:r>
            <a:r>
              <a:rPr lang="en-US" sz="1600" i="1" dirty="0">
                <a:latin typeface="Times New Roman" panose="02020603050405020304" pitchFamily="18" charset="0"/>
                <a:cs typeface="Times New Roman" panose="02020603050405020304" pitchFamily="18" charset="0"/>
              </a:rPr>
              <a:t>final determination by a local jurisdiction's body or officer with the highest level of authority to make the determination, including those with authority to hear appeals, on:</a:t>
            </a:r>
          </a:p>
          <a:p>
            <a:r>
              <a:rPr lang="en-US" sz="1600" i="1" dirty="0">
                <a:latin typeface="Times New Roman" panose="02020603050405020304" pitchFamily="18" charset="0"/>
                <a:cs typeface="Times New Roman" panose="02020603050405020304" pitchFamily="18" charset="0"/>
              </a:rPr>
              <a:t>(a) An application for a project permit or other governmental approval required by law before real property may be improved, developed, modified, sold, transferred, or used ...;</a:t>
            </a:r>
          </a:p>
          <a:p>
            <a:r>
              <a:rPr lang="en-US" sz="1600" i="1" dirty="0">
                <a:latin typeface="Times New Roman" panose="02020603050405020304" pitchFamily="18" charset="0"/>
                <a:cs typeface="Times New Roman" panose="02020603050405020304" pitchFamily="18" charset="0"/>
              </a:rPr>
              <a:t>(b) An interpretative or declaratory decision regarding the application to a specific property of zoning or other ordinances or rules regulating the improvement, development, modification, maintenance, or use of real property; and</a:t>
            </a:r>
          </a:p>
          <a:p>
            <a:r>
              <a:rPr lang="en-US" sz="1600" i="1" dirty="0">
                <a:latin typeface="Times New Roman" panose="02020603050405020304" pitchFamily="18" charset="0"/>
                <a:cs typeface="Times New Roman" panose="02020603050405020304" pitchFamily="18" charset="0"/>
              </a:rPr>
              <a:t>(c) The enforcement by a local jurisdiction of ordinances regulating the improvement, development, modification, maintenance, or use of real property....</a:t>
            </a:r>
          </a:p>
          <a:p>
            <a:endParaRPr lang="en-US" dirty="0"/>
          </a:p>
        </p:txBody>
      </p:sp>
    </p:spTree>
    <p:extLst>
      <p:ext uri="{BB962C8B-B14F-4D97-AF65-F5344CB8AC3E}">
        <p14:creationId xmlns:p14="http://schemas.microsoft.com/office/powerpoint/2010/main" val="41452432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dirty="0">
                <a:latin typeface="Times New Roman" panose="02020603050405020304" pitchFamily="18" charset="0"/>
                <a:cs typeface="Times New Roman" panose="02020603050405020304" pitchFamily="18" charset="0"/>
              </a:rPr>
              <a:t>Latecomer Agreements Subject to LUPA</a:t>
            </a:r>
            <a:br>
              <a:rPr lang="en-US" sz="1600" dirty="0">
                <a:latin typeface="Times New Roman" panose="02020603050405020304" pitchFamily="18" charset="0"/>
                <a:cs typeface="Times New Roman" panose="02020603050405020304" pitchFamily="18" charset="0"/>
              </a:rPr>
            </a:b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Cave Properties v. City of Bainbridge Island, 199 Wn. App. 651 (2017)</a:t>
            </a:r>
          </a:p>
        </p:txBody>
      </p:sp>
      <p:sp>
        <p:nvSpPr>
          <p:cNvPr id="3" name="Content Placeholder 2"/>
          <p:cNvSpPr>
            <a:spLocks noGrp="1"/>
          </p:cNvSpPr>
          <p:nvPr>
            <p:ph idx="1"/>
          </p:nvPr>
        </p:nvSpPr>
        <p:spPr/>
        <p:txBody>
          <a:bodyPr/>
          <a:lstStyle/>
          <a:p>
            <a:r>
              <a:rPr lang="en-US" dirty="0"/>
              <a:t>   In short, LUPA applies to </a:t>
            </a:r>
          </a:p>
          <a:p>
            <a:r>
              <a:rPr lang="en-US" dirty="0"/>
              <a:t>   </a:t>
            </a:r>
          </a:p>
          <a:p>
            <a:r>
              <a:rPr lang="en-US" dirty="0"/>
              <a:t>   (1) development permit decisions,  </a:t>
            </a:r>
          </a:p>
          <a:p>
            <a:r>
              <a:rPr lang="en-US" dirty="0"/>
              <a:t>   (2) land use   interpretations/declarations, and</a:t>
            </a:r>
          </a:p>
          <a:p>
            <a:r>
              <a:rPr lang="en-US" dirty="0"/>
              <a:t>   (3)code enforcement decisions.  </a:t>
            </a:r>
            <a:endParaRPr lang="en-US" sz="16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75155393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dirty="0">
                <a:latin typeface="Times New Roman" panose="02020603050405020304" pitchFamily="18" charset="0"/>
                <a:cs typeface="Times New Roman" panose="02020603050405020304" pitchFamily="18" charset="0"/>
              </a:rPr>
              <a:t>Latecomer Agreements Subject to LUPA</a:t>
            </a:r>
            <a:br>
              <a:rPr lang="en-US" sz="1600" dirty="0">
                <a:latin typeface="Times New Roman" panose="02020603050405020304" pitchFamily="18" charset="0"/>
                <a:cs typeface="Times New Roman" panose="02020603050405020304" pitchFamily="18" charset="0"/>
              </a:rPr>
            </a:b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Cave Properties v. City of Bainbridge Island, 199 Wn. App. 651 (2017)</a:t>
            </a:r>
          </a:p>
        </p:txBody>
      </p:sp>
      <p:sp>
        <p:nvSpPr>
          <p:cNvPr id="3" name="Content Placeholder 2"/>
          <p:cNvSpPr>
            <a:spLocks noGrp="1"/>
          </p:cNvSpPr>
          <p:nvPr>
            <p:ph idx="1"/>
          </p:nvPr>
        </p:nvSpPr>
        <p:spPr/>
        <p:txBody>
          <a:bodyPr/>
          <a:lstStyle/>
          <a:p>
            <a:r>
              <a:rPr lang="en-US" dirty="0"/>
              <a:t>   </a:t>
            </a:r>
            <a:r>
              <a:rPr lang="en-US" sz="2800" dirty="0">
                <a:latin typeface="Times New Roman" panose="02020603050405020304" pitchFamily="18" charset="0"/>
                <a:cs typeface="Times New Roman" panose="02020603050405020304" pitchFamily="18" charset="0"/>
              </a:rPr>
              <a:t>Is latecomer agreement a development permit decision?</a:t>
            </a:r>
          </a:p>
          <a:p>
            <a:endParaRPr lang="en-US" sz="1600" dirty="0">
              <a:latin typeface="Times New Roman" panose="02020603050405020304" pitchFamily="18" charset="0"/>
              <a:cs typeface="Times New Roman" panose="02020603050405020304" pitchFamily="18" charset="0"/>
            </a:endParaRPr>
          </a:p>
          <a:p>
            <a:pPr algn="just"/>
            <a:r>
              <a:rPr lang="en-US" sz="16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RCW 36.70C.020(2)(a): </a:t>
            </a:r>
            <a:r>
              <a:rPr lang="en-US" sz="2400" i="1" dirty="0">
                <a:latin typeface="Times New Roman" panose="02020603050405020304" pitchFamily="18" charset="0"/>
                <a:cs typeface="Times New Roman" panose="02020603050405020304" pitchFamily="18" charset="0"/>
              </a:rPr>
              <a:t>An application for a project permit or other governmental approval required by law before real property may be improved, developed, modified, sold, transferred, or used ...;</a:t>
            </a:r>
          </a:p>
          <a:p>
            <a:endParaRPr lang="en-US" sz="1600" dirty="0">
              <a:latin typeface="Times New Roman" panose="02020603050405020304" pitchFamily="18" charset="0"/>
              <a:cs typeface="Times New Roman" panose="02020603050405020304" pitchFamily="18" charset="0"/>
            </a:endParaRPr>
          </a:p>
          <a:p>
            <a:r>
              <a:rPr lang="en-US" dirty="0"/>
              <a:t>   </a:t>
            </a:r>
            <a:r>
              <a:rPr lang="en-US" sz="2800" dirty="0">
                <a:latin typeface="Times New Roman" panose="02020603050405020304" pitchFamily="18" charset="0"/>
                <a:cs typeface="Times New Roman" panose="02020603050405020304" pitchFamily="18" charset="0"/>
              </a:rPr>
              <a:t>Answer:  No.  An application and government approval are involved, but approval of development not contingent upon approval of agreement.</a:t>
            </a:r>
          </a:p>
        </p:txBody>
      </p:sp>
    </p:spTree>
    <p:extLst>
      <p:ext uri="{BB962C8B-B14F-4D97-AF65-F5344CB8AC3E}">
        <p14:creationId xmlns:p14="http://schemas.microsoft.com/office/powerpoint/2010/main" val="2827042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Times New Roman" pitchFamily="18" charset="0"/>
                <a:cs typeface="Times New Roman" pitchFamily="18" charset="0"/>
              </a:rPr>
              <a:t>Unit of Measurement</a:t>
            </a:r>
            <a:br>
              <a:rPr lang="en-US" sz="1800" dirty="0">
                <a:latin typeface="Times New Roman" pitchFamily="18" charset="0"/>
                <a:cs typeface="Times New Roman" pitchFamily="18" charset="0"/>
              </a:rPr>
            </a:br>
            <a:r>
              <a:rPr lang="en-US" sz="1800" dirty="0">
                <a:latin typeface="Times New Roman" pitchFamily="18" charset="0"/>
                <a:cs typeface="Times New Roman" pitchFamily="18" charset="0"/>
              </a:rPr>
              <a:t>Murr v. Wisconsin, 582 U.S. __ (2017)</a:t>
            </a:r>
            <a:endParaRPr lang="en-US" sz="1600" dirty="0">
              <a:highlight>
                <a:srgbClr val="FFFF00"/>
              </a:highlight>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marL="0" indent="0" algn="just"/>
            <a:r>
              <a:rPr lang="en-US" sz="3600" dirty="0">
                <a:latin typeface="Times New Roman" panose="02020603050405020304" pitchFamily="18" charset="0"/>
                <a:cs typeface="Times New Roman" panose="02020603050405020304" pitchFamily="18" charset="0"/>
              </a:rPr>
              <a:t>Issue Presented</a:t>
            </a:r>
            <a:r>
              <a:rPr lang="en-US" sz="2400" dirty="0">
                <a:latin typeface="Times New Roman" panose="02020603050405020304" pitchFamily="18" charset="0"/>
                <a:cs typeface="Times New Roman" panose="02020603050405020304" pitchFamily="18" charset="0"/>
              </a:rPr>
              <a:t>:  </a:t>
            </a:r>
          </a:p>
          <a:p>
            <a:pPr marL="0" indent="0" algn="just"/>
            <a:endParaRPr lang="en-US" sz="2400" dirty="0">
              <a:latin typeface="Times New Roman" panose="02020603050405020304" pitchFamily="18" charset="0"/>
              <a:cs typeface="Times New Roman" panose="02020603050405020304" pitchFamily="18" charset="0"/>
            </a:endParaRPr>
          </a:p>
          <a:p>
            <a:pPr marL="0" indent="0" algn="just"/>
            <a:r>
              <a:rPr lang="en-US" sz="3600" dirty="0">
                <a:latin typeface="Times New Roman" panose="02020603050405020304" pitchFamily="18" charset="0"/>
                <a:cs typeface="Times New Roman" panose="02020603050405020304" pitchFamily="18" charset="0"/>
              </a:rPr>
              <a:t>What is the proper unit of property against which to assess the effect of the challenged governmental action? </a:t>
            </a:r>
          </a:p>
          <a:p>
            <a:pPr marL="0" indent="0" algn="just"/>
            <a:r>
              <a:rPr lang="en-US" sz="2800" i="1" dirty="0">
                <a:latin typeface="Times New Roman" panose="02020603050405020304" pitchFamily="18" charset="0"/>
                <a:cs typeface="Times New Roman" panose="02020603050405020304" pitchFamily="18" charset="0"/>
              </a:rPr>
              <a:t>Specifically for the Murrs, when looking at the impact on them, do you look at the reduction in value and use of Lot E, or the combination of Lots E and F?</a:t>
            </a:r>
          </a:p>
          <a:p>
            <a:pPr marL="0" indent="0" algn="just"/>
            <a:endParaRPr lang="en-US" sz="2400" dirty="0">
              <a:latin typeface="Times New Roman" panose="02020603050405020304" pitchFamily="18" charset="0"/>
              <a:cs typeface="Times New Roman" panose="02020603050405020304" pitchFamily="18" charset="0"/>
            </a:endParaRPr>
          </a:p>
          <a:p>
            <a:pPr marL="0" indent="0" algn="just"/>
            <a:endParaRPr lang="en-US" sz="2400" dirty="0">
              <a:latin typeface="Times New Roman" panose="02020603050405020304" pitchFamily="18" charset="0"/>
              <a:cs typeface="Times New Roman" panose="02020603050405020304" pitchFamily="18" charset="0"/>
            </a:endParaRPr>
          </a:p>
          <a:p>
            <a:pPr marL="0" indent="0" algn="just"/>
            <a:endParaRPr lang="en-US" sz="2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186460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dirty="0">
                <a:latin typeface="Times New Roman" panose="02020603050405020304" pitchFamily="18" charset="0"/>
                <a:cs typeface="Times New Roman" panose="02020603050405020304" pitchFamily="18" charset="0"/>
              </a:rPr>
              <a:t>Latecomer Agreements Subject to LUPA</a:t>
            </a:r>
            <a:br>
              <a:rPr lang="en-US" sz="1600" dirty="0">
                <a:latin typeface="Times New Roman" panose="02020603050405020304" pitchFamily="18" charset="0"/>
                <a:cs typeface="Times New Roman" panose="02020603050405020304" pitchFamily="18" charset="0"/>
              </a:rPr>
            </a:b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Cave Properties v. City of Bainbridge Island, 199 Wn. App. 651 (2017)</a:t>
            </a:r>
          </a:p>
        </p:txBody>
      </p:sp>
      <p:sp>
        <p:nvSpPr>
          <p:cNvPr id="3" name="Content Placeholder 2"/>
          <p:cNvSpPr>
            <a:spLocks noGrp="1"/>
          </p:cNvSpPr>
          <p:nvPr>
            <p:ph idx="1"/>
          </p:nvPr>
        </p:nvSpPr>
        <p:spPr/>
        <p:txBody>
          <a:bodyPr/>
          <a:lstStyle/>
          <a:p>
            <a:r>
              <a:rPr lang="en-US" dirty="0"/>
              <a:t>   Court finds that latecomer approval separate from development approval process and not a factor in development approval decision making process – </a:t>
            </a:r>
          </a:p>
          <a:p>
            <a:r>
              <a:rPr lang="en-US" dirty="0"/>
              <a:t>   “</a:t>
            </a:r>
            <a:r>
              <a:rPr lang="en-US" sz="2400" i="1" dirty="0">
                <a:latin typeface="Times New Roman" panose="02020603050405020304" pitchFamily="18" charset="0"/>
                <a:cs typeface="Times New Roman" panose="02020603050405020304" pitchFamily="18" charset="0"/>
              </a:rPr>
              <a:t>In fact, the City does not begin considering the applicable reimbursement charges and area until after the utility installation is complete. BIMC 13.32.120, .130</a:t>
            </a:r>
            <a:r>
              <a:rPr lang="en-US" sz="2400" dirty="0">
                <a:latin typeface="Times New Roman" panose="02020603050405020304" pitchFamily="18" charset="0"/>
                <a:cs typeface="Times New Roman" panose="02020603050405020304" pitchFamily="18" charset="0"/>
              </a:rPr>
              <a:t>.”</a:t>
            </a:r>
          </a:p>
          <a:p>
            <a:endParaRPr lang="en-US" dirty="0"/>
          </a:p>
        </p:txBody>
      </p:sp>
    </p:spTree>
    <p:extLst>
      <p:ext uri="{BB962C8B-B14F-4D97-AF65-F5344CB8AC3E}">
        <p14:creationId xmlns:p14="http://schemas.microsoft.com/office/powerpoint/2010/main" val="107436681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dirty="0">
                <a:latin typeface="Times New Roman" panose="02020603050405020304" pitchFamily="18" charset="0"/>
                <a:cs typeface="Times New Roman" panose="02020603050405020304" pitchFamily="18" charset="0"/>
              </a:rPr>
              <a:t>Latecomer Agreements Subject to LUPA</a:t>
            </a:r>
            <a:br>
              <a:rPr lang="en-US" sz="1600" dirty="0">
                <a:latin typeface="Times New Roman" panose="02020603050405020304" pitchFamily="18" charset="0"/>
                <a:cs typeface="Times New Roman" panose="02020603050405020304" pitchFamily="18" charset="0"/>
              </a:rPr>
            </a:b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Cave Properties v. City of Bainbridge Island, 199 Wn. App. 651 (2017)</a:t>
            </a:r>
          </a:p>
        </p:txBody>
      </p:sp>
      <p:sp>
        <p:nvSpPr>
          <p:cNvPr id="3" name="Content Placeholder 2"/>
          <p:cNvSpPr>
            <a:spLocks noGrp="1"/>
          </p:cNvSpPr>
          <p:nvPr>
            <p:ph idx="1"/>
          </p:nvPr>
        </p:nvSpPr>
        <p:spPr/>
        <p:txBody>
          <a:bodyPr/>
          <a:lstStyle/>
          <a:p>
            <a:r>
              <a:rPr lang="en-US" dirty="0"/>
              <a:t>   Is the latecomer agreement a land use declaration or interpretation?</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RCW 36.70C.020(2)(b):  </a:t>
            </a:r>
            <a:r>
              <a:rPr lang="en-US" sz="2400" i="1" dirty="0">
                <a:latin typeface="Times New Roman" panose="02020603050405020304" pitchFamily="18" charset="0"/>
                <a:cs typeface="Times New Roman" panose="02020603050405020304" pitchFamily="18" charset="0"/>
              </a:rPr>
              <a:t>An interpretative or declaratory decision</a:t>
            </a:r>
            <a:r>
              <a:rPr lang="en-US" sz="2400" b="1" i="1"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regarding the application to a specific property of zoning or other ordinances or rules regulating the improvement, development, modification, maintenance, or use of real property; </a:t>
            </a:r>
          </a:p>
          <a:p>
            <a:endParaRPr lang="en-US" sz="2400" dirty="0">
              <a:latin typeface="Times New Roman" panose="02020603050405020304" pitchFamily="18" charset="0"/>
              <a:cs typeface="Times New Roman" panose="02020603050405020304" pitchFamily="18" charset="0"/>
            </a:endParaRPr>
          </a:p>
          <a:p>
            <a:r>
              <a:rPr lang="en-US" dirty="0"/>
              <a:t>.</a:t>
            </a:r>
          </a:p>
        </p:txBody>
      </p:sp>
    </p:spTree>
    <p:extLst>
      <p:ext uri="{BB962C8B-B14F-4D97-AF65-F5344CB8AC3E}">
        <p14:creationId xmlns:p14="http://schemas.microsoft.com/office/powerpoint/2010/main" val="310278095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dirty="0">
                <a:latin typeface="Times New Roman" panose="02020603050405020304" pitchFamily="18" charset="0"/>
                <a:cs typeface="Times New Roman" panose="02020603050405020304" pitchFamily="18" charset="0"/>
              </a:rPr>
              <a:t>Latecomer Agreements Subject to LUPA</a:t>
            </a:r>
            <a:br>
              <a:rPr lang="en-US" sz="1600" dirty="0">
                <a:latin typeface="Times New Roman" panose="02020603050405020304" pitchFamily="18" charset="0"/>
                <a:cs typeface="Times New Roman" panose="02020603050405020304" pitchFamily="18" charset="0"/>
              </a:rPr>
            </a:b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Cave Properties v. City of Bainbridge Island, 199 Wn. App. 651 (2017)</a:t>
            </a:r>
          </a:p>
        </p:txBody>
      </p:sp>
      <p:sp>
        <p:nvSpPr>
          <p:cNvPr id="3" name="Content Placeholder 2"/>
          <p:cNvSpPr>
            <a:spLocks noGrp="1"/>
          </p:cNvSpPr>
          <p:nvPr>
            <p:ph idx="1"/>
          </p:nvPr>
        </p:nvSpPr>
        <p:spPr/>
        <p:txBody>
          <a:bodyPr/>
          <a:lstStyle/>
          <a:p>
            <a:r>
              <a:rPr lang="en-US" dirty="0"/>
              <a:t>   Answer:  Yes.</a:t>
            </a:r>
          </a:p>
          <a:p>
            <a:endParaRPr lang="en-US" dirty="0"/>
          </a:p>
          <a:p>
            <a:r>
              <a:rPr lang="en-US" sz="2000" i="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First,</a:t>
            </a:r>
            <a:r>
              <a:rPr lang="en-US" sz="2000" i="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Agreement involves a declaratory decision because it declared the City’s final action on the agreement.  </a:t>
            </a:r>
          </a:p>
          <a:p>
            <a:endParaRPr lang="en-US" sz="2000" i="1" dirty="0">
              <a:latin typeface="Times New Roman" panose="02020603050405020304" pitchFamily="18" charset="0"/>
              <a:cs typeface="Times New Roman" panose="02020603050405020304" pitchFamily="18" charset="0"/>
            </a:endParaRPr>
          </a:p>
          <a:p>
            <a:r>
              <a:rPr lang="en-US" sz="2000" i="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Second, The ordinances governing latecomer reimbursement and the agreement adopted pursuant to those ordinances applied to a specific property—the parcel owned by Cave.</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Third, the agreement regulates the development and use of property by imposing a charge for connecting to the water main.  </a:t>
            </a:r>
          </a:p>
          <a:p>
            <a:endParaRPr lang="en-US" sz="2400" dirty="0">
              <a:latin typeface="Times New Roman" panose="02020603050405020304" pitchFamily="18" charset="0"/>
              <a:cs typeface="Times New Roman" panose="02020603050405020304" pitchFamily="18" charset="0"/>
            </a:endParaRPr>
          </a:p>
          <a:p>
            <a:r>
              <a:rPr lang="en-US" dirty="0"/>
              <a:t>.</a:t>
            </a:r>
          </a:p>
        </p:txBody>
      </p:sp>
    </p:spTree>
    <p:extLst>
      <p:ext uri="{BB962C8B-B14F-4D97-AF65-F5344CB8AC3E}">
        <p14:creationId xmlns:p14="http://schemas.microsoft.com/office/powerpoint/2010/main" val="294832083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dirty="0">
                <a:latin typeface="Times New Roman" panose="02020603050405020304" pitchFamily="18" charset="0"/>
                <a:cs typeface="Times New Roman" panose="02020603050405020304" pitchFamily="18" charset="0"/>
              </a:rPr>
              <a:t>Latecomer Agreements Subject to LUPA</a:t>
            </a:r>
            <a:br>
              <a:rPr lang="en-US" sz="1600" dirty="0">
                <a:latin typeface="Times New Roman" panose="02020603050405020304" pitchFamily="18" charset="0"/>
                <a:cs typeface="Times New Roman" panose="02020603050405020304" pitchFamily="18" charset="0"/>
              </a:rPr>
            </a:b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Cave Properties v. City of Bainbridge Island, 199 Wn. App. 651 (2017)</a:t>
            </a:r>
          </a:p>
        </p:txBody>
      </p:sp>
      <p:sp>
        <p:nvSpPr>
          <p:cNvPr id="3" name="Content Placeholder 2"/>
          <p:cNvSpPr>
            <a:spLocks noGrp="1"/>
          </p:cNvSpPr>
          <p:nvPr>
            <p:ph idx="1"/>
          </p:nvPr>
        </p:nvSpPr>
        <p:spPr/>
        <p:txBody>
          <a:bodyPr/>
          <a:lstStyle/>
          <a:p>
            <a:r>
              <a:rPr lang="en-US" dirty="0"/>
              <a:t>    Ruling:</a:t>
            </a:r>
          </a:p>
          <a:p>
            <a:endParaRPr lang="en-US" dirty="0"/>
          </a:p>
          <a:p>
            <a:r>
              <a:rPr lang="en-US" dirty="0"/>
              <a:t>   Since latecomer approvals involve land use “declaratory decisions,” they are subject to LUPA and Cave’s properly filed their appeal under LUPA.  </a:t>
            </a:r>
            <a:endParaRPr lang="en-US" sz="20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9096898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Times New Roman" pitchFamily="18" charset="0"/>
                <a:cs typeface="Times New Roman" pitchFamily="18" charset="0"/>
              </a:rPr>
              <a:t>Unit of Measurement</a:t>
            </a:r>
            <a:br>
              <a:rPr lang="en-US" sz="1800" dirty="0">
                <a:latin typeface="Times New Roman" pitchFamily="18" charset="0"/>
                <a:cs typeface="Times New Roman" pitchFamily="18" charset="0"/>
              </a:rPr>
            </a:br>
            <a:r>
              <a:rPr lang="en-US" sz="1800" dirty="0">
                <a:latin typeface="Times New Roman" pitchFamily="18" charset="0"/>
                <a:cs typeface="Times New Roman" pitchFamily="18" charset="0"/>
              </a:rPr>
              <a:t>Murr v. Wisconsin, 582 U.S. __ (2017)</a:t>
            </a:r>
            <a:endParaRPr lang="en-US" sz="1600" dirty="0">
              <a:highlight>
                <a:srgbClr val="FFFF00"/>
              </a:highlight>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marL="0" indent="0" algn="just"/>
            <a:r>
              <a:rPr lang="en-US" sz="3600" dirty="0">
                <a:latin typeface="Times New Roman" panose="02020603050405020304" pitchFamily="18" charset="0"/>
                <a:cs typeface="Times New Roman" panose="02020603050405020304" pitchFamily="18" charset="0"/>
              </a:rPr>
              <a:t>Precedents Regarding Units:</a:t>
            </a:r>
          </a:p>
          <a:p>
            <a:pPr marL="0" indent="0" algn="just"/>
            <a:r>
              <a:rPr lang="en-US" sz="1800" dirty="0">
                <a:latin typeface="Times New Roman" panose="02020603050405020304" pitchFamily="18" charset="0"/>
                <a:cs typeface="Times New Roman" panose="02020603050405020304" pitchFamily="18" charset="0"/>
              </a:rPr>
              <a:t>Court historically doesn’t just single out part of property affected by regulation and then declare total takings:</a:t>
            </a:r>
          </a:p>
          <a:p>
            <a:pPr marL="0" indent="0" algn="just"/>
            <a:endParaRPr lang="en-US" sz="1800" i="1" dirty="0">
              <a:latin typeface="Times New Roman" panose="02020603050405020304" pitchFamily="18" charset="0"/>
              <a:cs typeface="Times New Roman" panose="02020603050405020304" pitchFamily="18" charset="0"/>
            </a:endParaRPr>
          </a:p>
          <a:p>
            <a:pPr marL="0" indent="0" algn="just"/>
            <a:r>
              <a:rPr lang="en-US" sz="1800" i="1" dirty="0">
                <a:latin typeface="Times New Roman" panose="02020603050405020304" pitchFamily="18" charset="0"/>
                <a:cs typeface="Times New Roman" panose="02020603050405020304" pitchFamily="18" charset="0"/>
              </a:rPr>
              <a:t>Penn Central Transp. Co. v. New York City</a:t>
            </a:r>
            <a:r>
              <a:rPr lang="en-US" sz="1800" dirty="0">
                <a:latin typeface="Times New Roman" panose="02020603050405020304" pitchFamily="18" charset="0"/>
                <a:cs typeface="Times New Roman" panose="02020603050405020304" pitchFamily="18" charset="0"/>
              </a:rPr>
              <a:t>, 438 U.S. 104 (1978) – Impacts of historic preservation ordinance prohibiting office tower on top of Penn Central station were assessed as to impact to value of property as a whole as opposed to just air rights above station. </a:t>
            </a:r>
          </a:p>
          <a:p>
            <a:pPr marL="0" indent="0" algn="just"/>
            <a:endParaRPr lang="en-US" sz="1800" i="1" dirty="0">
              <a:latin typeface="Times New Roman" panose="02020603050405020304" pitchFamily="18" charset="0"/>
              <a:cs typeface="Times New Roman" panose="02020603050405020304" pitchFamily="18" charset="0"/>
            </a:endParaRPr>
          </a:p>
          <a:p>
            <a:pPr marL="0" indent="0" algn="just"/>
            <a:r>
              <a:rPr lang="en-US" sz="1800" i="1" dirty="0">
                <a:latin typeface="Times New Roman" panose="02020603050405020304" pitchFamily="18" charset="0"/>
                <a:cs typeface="Times New Roman" panose="02020603050405020304" pitchFamily="18" charset="0"/>
              </a:rPr>
              <a:t>Tahoe–Sierra Preservation Council, Inc. v. Tahoe Regional Planning Agency, </a:t>
            </a:r>
            <a:r>
              <a:rPr lang="en-US" sz="1800" dirty="0">
                <a:latin typeface="Times New Roman" panose="02020603050405020304" pitchFamily="18" charset="0"/>
                <a:cs typeface="Times New Roman" panose="02020603050405020304" pitchFamily="18" charset="0"/>
              </a:rPr>
              <a:t>535 U.S. 302 (2002) – Effects of 32 month moratorium not just based upon 32 month period but upon overall impact on development prospects.  </a:t>
            </a:r>
          </a:p>
          <a:p>
            <a:pPr marL="0" indent="0" algn="just"/>
            <a:endParaRPr lang="en-US" sz="2400" dirty="0">
              <a:latin typeface="Times New Roman" panose="02020603050405020304" pitchFamily="18" charset="0"/>
              <a:cs typeface="Times New Roman" panose="02020603050405020304" pitchFamily="18" charset="0"/>
            </a:endParaRPr>
          </a:p>
          <a:p>
            <a:pPr marL="0" indent="0" algn="just"/>
            <a:endParaRPr lang="en-US" sz="2400" dirty="0">
              <a:latin typeface="Times New Roman" panose="02020603050405020304" pitchFamily="18" charset="0"/>
              <a:cs typeface="Times New Roman" panose="02020603050405020304" pitchFamily="18" charset="0"/>
            </a:endParaRPr>
          </a:p>
          <a:p>
            <a:pPr marL="0" indent="0" algn="just"/>
            <a:endParaRPr lang="en-US" sz="2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7423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Times New Roman" pitchFamily="18" charset="0"/>
                <a:cs typeface="Times New Roman" pitchFamily="18" charset="0"/>
              </a:rPr>
              <a:t>Unit of Measurement</a:t>
            </a:r>
            <a:br>
              <a:rPr lang="en-US" sz="1800" dirty="0">
                <a:latin typeface="Times New Roman" pitchFamily="18" charset="0"/>
                <a:cs typeface="Times New Roman" pitchFamily="18" charset="0"/>
              </a:rPr>
            </a:br>
            <a:r>
              <a:rPr lang="en-US" sz="1800" dirty="0">
                <a:latin typeface="Times New Roman" pitchFamily="18" charset="0"/>
                <a:cs typeface="Times New Roman" pitchFamily="18" charset="0"/>
              </a:rPr>
              <a:t>Murr v. Wisconsin, 582 U.S. __ (2017)</a:t>
            </a:r>
            <a:endParaRPr lang="en-US" sz="1600" dirty="0">
              <a:highlight>
                <a:srgbClr val="FFFF00"/>
              </a:highlight>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marL="0" indent="0" algn="just"/>
            <a:r>
              <a:rPr lang="en-US" sz="3600" dirty="0">
                <a:latin typeface="Times New Roman" panose="02020603050405020304" pitchFamily="18" charset="0"/>
                <a:cs typeface="Times New Roman" panose="02020603050405020304" pitchFamily="18" charset="0"/>
              </a:rPr>
              <a:t>How to Determine Unit:</a:t>
            </a:r>
          </a:p>
          <a:p>
            <a:pPr marL="0" indent="0" algn="just"/>
            <a:r>
              <a:rPr lang="en-US" sz="2000" dirty="0">
                <a:latin typeface="Times New Roman" panose="02020603050405020304" pitchFamily="18" charset="0"/>
                <a:cs typeface="Times New Roman" panose="02020603050405020304" pitchFamily="18" charset="0"/>
              </a:rPr>
              <a:t>“…[N]o single consideration..” can be used to set the unit.  A number of factors must be considered, including:</a:t>
            </a:r>
          </a:p>
          <a:p>
            <a:pPr marL="0" indent="0" algn="just"/>
            <a:endParaRPr lang="en-US" sz="2000" dirty="0">
              <a:latin typeface="Times New Roman" panose="02020603050405020304" pitchFamily="18" charset="0"/>
              <a:cs typeface="Times New Roman" panose="02020603050405020304" pitchFamily="18" charset="0"/>
            </a:endParaRPr>
          </a:p>
          <a:p>
            <a:pPr marL="457200" indent="-457200" algn="just">
              <a:buAutoNum type="arabicPeriod"/>
            </a:pPr>
            <a:r>
              <a:rPr lang="en-US" sz="2000" dirty="0">
                <a:latin typeface="Times New Roman" panose="02020603050405020304" pitchFamily="18" charset="0"/>
                <a:cs typeface="Times New Roman" panose="02020603050405020304" pitchFamily="18" charset="0"/>
              </a:rPr>
              <a:t>the treatment of the land under state and local law; </a:t>
            </a:r>
          </a:p>
          <a:p>
            <a:pPr marL="457200" indent="-457200" algn="just">
              <a:buAutoNum type="arabicPeriod"/>
            </a:pPr>
            <a:r>
              <a:rPr lang="en-US" sz="2000" dirty="0">
                <a:latin typeface="Times New Roman" panose="02020603050405020304" pitchFamily="18" charset="0"/>
                <a:cs typeface="Times New Roman" panose="02020603050405020304" pitchFamily="18" charset="0"/>
              </a:rPr>
              <a:t>the physical characteristics of the land; </a:t>
            </a:r>
          </a:p>
          <a:p>
            <a:pPr marL="457200" indent="-457200" algn="just">
              <a:buAutoNum type="arabicPeriod"/>
            </a:pPr>
            <a:r>
              <a:rPr lang="en-US" sz="2000" dirty="0">
                <a:latin typeface="Times New Roman" panose="02020603050405020304" pitchFamily="18" charset="0"/>
                <a:cs typeface="Times New Roman" panose="02020603050405020304" pitchFamily="18" charset="0"/>
              </a:rPr>
              <a:t>the prospective value of the regulated land;</a:t>
            </a:r>
          </a:p>
          <a:p>
            <a:pPr marL="457200" indent="-457200" algn="just">
              <a:buAutoNum type="arabicPeriod"/>
            </a:pPr>
            <a:r>
              <a:rPr lang="en-US" sz="2000" dirty="0">
                <a:latin typeface="Times New Roman" panose="02020603050405020304" pitchFamily="18" charset="0"/>
                <a:cs typeface="Times New Roman" panose="02020603050405020304" pitchFamily="18" charset="0"/>
              </a:rPr>
              <a:t>whether reasonable expectations about property ownership would lead a landowner to anticipate that his holdings would be treated as one parcel, or, instead, as separate tracts. </a:t>
            </a:r>
          </a:p>
          <a:p>
            <a:pPr marL="0" indent="0" algn="just"/>
            <a:r>
              <a:rPr lang="en-US" sz="2000" dirty="0">
                <a:latin typeface="Times New Roman" panose="02020603050405020304" pitchFamily="18" charset="0"/>
                <a:cs typeface="Times New Roman" panose="02020603050405020304" pitchFamily="18" charset="0"/>
              </a:rPr>
              <a:t>The inquiry is objective, and the reasonable expectations at issue derive from background customs and legal tradition</a:t>
            </a:r>
          </a:p>
          <a:p>
            <a:pPr marL="0" indent="0" algn="just"/>
            <a:endParaRPr lang="en-US" sz="2400" dirty="0">
              <a:latin typeface="Times New Roman" panose="02020603050405020304" pitchFamily="18" charset="0"/>
              <a:cs typeface="Times New Roman" panose="02020603050405020304" pitchFamily="18" charset="0"/>
            </a:endParaRPr>
          </a:p>
          <a:p>
            <a:pPr marL="0" indent="0" algn="just"/>
            <a:endParaRPr lang="en-US" sz="2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57208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Times New Roman" pitchFamily="18" charset="0"/>
                <a:cs typeface="Times New Roman" pitchFamily="18" charset="0"/>
              </a:rPr>
              <a:t>Unit of Measurement</a:t>
            </a:r>
            <a:br>
              <a:rPr lang="en-US" sz="1800" dirty="0">
                <a:latin typeface="Times New Roman" pitchFamily="18" charset="0"/>
                <a:cs typeface="Times New Roman" pitchFamily="18" charset="0"/>
              </a:rPr>
            </a:br>
            <a:r>
              <a:rPr lang="en-US" sz="1800" dirty="0">
                <a:latin typeface="Times New Roman" pitchFamily="18" charset="0"/>
                <a:cs typeface="Times New Roman" pitchFamily="18" charset="0"/>
              </a:rPr>
              <a:t>Murr v. Wisconsin, 582 U.S. __ (2017)</a:t>
            </a:r>
            <a:endParaRPr lang="en-US" sz="1600" dirty="0">
              <a:highlight>
                <a:srgbClr val="FFFF00"/>
              </a:highlight>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marL="0" indent="0" algn="just"/>
            <a:r>
              <a:rPr lang="en-US" sz="2800" dirty="0">
                <a:latin typeface="Times New Roman" panose="02020603050405020304" pitchFamily="18" charset="0"/>
                <a:cs typeface="Times New Roman" panose="02020603050405020304" pitchFamily="18" charset="0"/>
              </a:rPr>
              <a:t>Getting Murr Specific:</a:t>
            </a:r>
          </a:p>
          <a:p>
            <a:pPr marL="0" indent="0" algn="just"/>
            <a:endParaRPr lang="en-US" sz="2000" dirty="0">
              <a:latin typeface="Times New Roman" panose="02020603050405020304" pitchFamily="18" charset="0"/>
              <a:cs typeface="Times New Roman" panose="02020603050405020304" pitchFamily="18" charset="0"/>
            </a:endParaRPr>
          </a:p>
          <a:p>
            <a:pPr marL="0" indent="0" algn="just"/>
            <a:r>
              <a:rPr lang="en-US" sz="2000" dirty="0">
                <a:latin typeface="Times New Roman" panose="02020603050405020304" pitchFamily="18" charset="0"/>
                <a:cs typeface="Times New Roman" panose="02020603050405020304" pitchFamily="18" charset="0"/>
              </a:rPr>
              <a:t>Court rejects approach of both Wisconsin and the Murrs:</a:t>
            </a:r>
          </a:p>
          <a:p>
            <a:pPr marL="0" indent="0" algn="just"/>
            <a:endParaRPr lang="en-US" sz="2000" dirty="0">
              <a:latin typeface="Times New Roman" panose="02020603050405020304" pitchFamily="18" charset="0"/>
              <a:cs typeface="Times New Roman" panose="02020603050405020304" pitchFamily="18" charset="0"/>
            </a:endParaRPr>
          </a:p>
          <a:p>
            <a:pPr marL="0" indent="0" algn="just"/>
            <a:r>
              <a:rPr lang="en-US" sz="2000" dirty="0">
                <a:latin typeface="Times New Roman" panose="02020603050405020304" pitchFamily="18" charset="0"/>
                <a:cs typeface="Times New Roman" panose="02020603050405020304" pitchFamily="18" charset="0"/>
              </a:rPr>
              <a:t>Wisconsin:  State law always sets the unit of measurement – in this case the lot combination rule merged the lots so when doing takings analysis Lots E and F should be combined, i.e. it’s just a 10% reduction in value!</a:t>
            </a:r>
          </a:p>
          <a:p>
            <a:pPr marL="0" indent="0" algn="just"/>
            <a:endParaRPr lang="en-US" sz="2000" dirty="0">
              <a:latin typeface="Times New Roman" panose="02020603050405020304" pitchFamily="18" charset="0"/>
              <a:cs typeface="Times New Roman" panose="02020603050405020304" pitchFamily="18" charset="0"/>
            </a:endParaRPr>
          </a:p>
          <a:p>
            <a:pPr marL="0" indent="0" algn="just"/>
            <a:r>
              <a:rPr lang="en-US" sz="2000" dirty="0">
                <a:latin typeface="Times New Roman" panose="02020603050405020304" pitchFamily="18" charset="0"/>
                <a:cs typeface="Times New Roman" panose="02020603050405020304" pitchFamily="18" charset="0"/>
              </a:rPr>
              <a:t>Murrs:  Lots matter and lot lines always set the unit!  The value of Lot E is reduced to almost nothing because of the lot combination rule.  </a:t>
            </a:r>
          </a:p>
          <a:p>
            <a:pPr marL="0" indent="0" algn="just"/>
            <a:endParaRPr lang="en-US" sz="2400" dirty="0">
              <a:latin typeface="Times New Roman" panose="02020603050405020304" pitchFamily="18" charset="0"/>
              <a:cs typeface="Times New Roman" panose="02020603050405020304" pitchFamily="18" charset="0"/>
            </a:endParaRPr>
          </a:p>
          <a:p>
            <a:pPr marL="0" indent="0" algn="just"/>
            <a:endParaRPr lang="en-US" sz="2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34324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Times New Roman" pitchFamily="18" charset="0"/>
                <a:cs typeface="Times New Roman" pitchFamily="18" charset="0"/>
              </a:rPr>
              <a:t>Unit of Measurement</a:t>
            </a:r>
            <a:br>
              <a:rPr lang="en-US" sz="1800" dirty="0">
                <a:latin typeface="Times New Roman" pitchFamily="18" charset="0"/>
                <a:cs typeface="Times New Roman" pitchFamily="18" charset="0"/>
              </a:rPr>
            </a:br>
            <a:r>
              <a:rPr lang="en-US" sz="1800" dirty="0">
                <a:latin typeface="Times New Roman" pitchFamily="18" charset="0"/>
                <a:cs typeface="Times New Roman" pitchFamily="18" charset="0"/>
              </a:rPr>
              <a:t>Murr v. Wisconsin, 582 U.S. __ (2017)</a:t>
            </a:r>
            <a:endParaRPr lang="en-US" sz="1600" dirty="0">
              <a:highlight>
                <a:srgbClr val="FFFF00"/>
              </a:highlight>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marL="0" indent="0" algn="just"/>
            <a:r>
              <a:rPr lang="en-US" sz="2800" dirty="0">
                <a:latin typeface="Times New Roman" panose="02020603050405020304" pitchFamily="18" charset="0"/>
                <a:cs typeface="Times New Roman" panose="02020603050405020304" pitchFamily="18" charset="0"/>
              </a:rPr>
              <a:t>Getting Murr Specific:</a:t>
            </a:r>
          </a:p>
          <a:p>
            <a:pPr marL="0" indent="0" algn="just"/>
            <a:r>
              <a:rPr lang="en-US" sz="2000" dirty="0">
                <a:latin typeface="Times New Roman" panose="02020603050405020304" pitchFamily="18" charset="0"/>
                <a:cs typeface="Times New Roman" panose="02020603050405020304" pitchFamily="18" charset="0"/>
              </a:rPr>
              <a:t>Court attacks Murr rationale:</a:t>
            </a:r>
          </a:p>
          <a:p>
            <a:pPr marL="457200" indent="-457200" algn="just">
              <a:buAutoNum type="arabicPeriod"/>
            </a:pPr>
            <a:r>
              <a:rPr lang="en-US" sz="2000" dirty="0">
                <a:latin typeface="Times New Roman" panose="02020603050405020304" pitchFamily="18" charset="0"/>
                <a:cs typeface="Times New Roman" panose="02020603050405020304" pitchFamily="18" charset="0"/>
              </a:rPr>
              <a:t>Lot combination/merger ordinances is a legitimate exercise of government power, as reflected by its consistency with a long history of state and local merger regulations that originated nearly a century ago. </a:t>
            </a:r>
          </a:p>
          <a:p>
            <a:pPr marL="457200" indent="-457200" algn="just">
              <a:buAutoNum type="arabicPeriod"/>
            </a:pPr>
            <a:r>
              <a:rPr lang="en-US" sz="2000" dirty="0">
                <a:latin typeface="Times New Roman" panose="02020603050405020304" pitchFamily="18" charset="0"/>
                <a:cs typeface="Times New Roman" panose="02020603050405020304" pitchFamily="18" charset="0"/>
              </a:rPr>
              <a:t>Merger provisions often form part of a regulatory scheme that establishes a minimum lot size in order to preserve open space while still allowing orderly development. </a:t>
            </a:r>
          </a:p>
          <a:p>
            <a:pPr marL="457200" indent="-457200" algn="just">
              <a:buAutoNum type="arabicPeriod"/>
            </a:pPr>
            <a:r>
              <a:rPr lang="en-US" sz="2000" dirty="0">
                <a:latin typeface="Times New Roman" panose="02020603050405020304" pitchFamily="18" charset="0"/>
                <a:cs typeface="Times New Roman" panose="02020603050405020304" pitchFamily="18" charset="0"/>
              </a:rPr>
              <a:t>Relying on lot lines only would frustrate municipalities' ability to implement minimum lot size regulations by casting doubt on the many merger provisions that exist nationwide today</a:t>
            </a:r>
          </a:p>
          <a:p>
            <a:pPr marL="0" indent="0" algn="just"/>
            <a:endParaRPr lang="en-US" sz="2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58116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Times New Roman" pitchFamily="18" charset="0"/>
                <a:cs typeface="Times New Roman" pitchFamily="18" charset="0"/>
              </a:rPr>
              <a:t>Unit of Measurement</a:t>
            </a:r>
            <a:br>
              <a:rPr lang="en-US" sz="1800" dirty="0">
                <a:latin typeface="Times New Roman" pitchFamily="18" charset="0"/>
                <a:cs typeface="Times New Roman" pitchFamily="18" charset="0"/>
              </a:rPr>
            </a:br>
            <a:r>
              <a:rPr lang="en-US" sz="1800" dirty="0">
                <a:latin typeface="Times New Roman" pitchFamily="18" charset="0"/>
                <a:cs typeface="Times New Roman" pitchFamily="18" charset="0"/>
              </a:rPr>
              <a:t>Murr v. Wisconsin, 582 U.S. __ (2017)</a:t>
            </a:r>
            <a:endParaRPr lang="en-US" sz="1600" dirty="0">
              <a:highlight>
                <a:srgbClr val="FFFF00"/>
              </a:highlight>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marL="0" indent="0" algn="just"/>
            <a:r>
              <a:rPr lang="en-US" sz="2800" dirty="0">
                <a:latin typeface="Times New Roman" panose="02020603050405020304" pitchFamily="18" charset="0"/>
                <a:cs typeface="Times New Roman" panose="02020603050405020304" pitchFamily="18" charset="0"/>
              </a:rPr>
              <a:t>Getting Murr Specific:</a:t>
            </a:r>
          </a:p>
          <a:p>
            <a:pPr marL="0" indent="0" algn="just"/>
            <a:r>
              <a:rPr lang="en-US" sz="2000" dirty="0">
                <a:latin typeface="Times New Roman" panose="02020603050405020304" pitchFamily="18" charset="0"/>
                <a:cs typeface="Times New Roman" panose="02020603050405020304" pitchFamily="18" charset="0"/>
              </a:rPr>
              <a:t>Court applies its factors for assigning unit as combined lots: </a:t>
            </a:r>
          </a:p>
          <a:p>
            <a:pPr marL="457200" indent="-457200" algn="just">
              <a:buAutoNum type="arabicPeriod"/>
            </a:pPr>
            <a:r>
              <a:rPr lang="en-US" sz="2000" dirty="0">
                <a:latin typeface="Times New Roman" panose="02020603050405020304" pitchFamily="18" charset="0"/>
                <a:cs typeface="Times New Roman" panose="02020603050405020304" pitchFamily="18" charset="0"/>
              </a:rPr>
              <a:t>Effects of restrictions – lot merger requirements have legitimate state purpose in protecting river, consistent with widespread understanding that lot lines are not dominant or controlling in every case. The restrictions were also voluntarily assumed since the lots transferred ownership after adoption of the combination rule.</a:t>
            </a:r>
          </a:p>
          <a:p>
            <a:pPr marL="457200" indent="-457200" algn="just">
              <a:buAutoNum type="arabicPeriod"/>
            </a:pPr>
            <a:r>
              <a:rPr lang="en-US" sz="2000" dirty="0">
                <a:latin typeface="Times New Roman" panose="02020603050405020304" pitchFamily="18" charset="0"/>
                <a:cs typeface="Times New Roman" panose="02020603050405020304" pitchFamily="18" charset="0"/>
              </a:rPr>
              <a:t>Physical Characteristics of Property – The lots are long and narrow with limited development potential.  They are along a sensitive river where environmental regulations should be anticipated.  </a:t>
            </a:r>
          </a:p>
          <a:p>
            <a:pPr marL="457200" indent="-457200" algn="just">
              <a:buAutoNum type="arabicPeriod"/>
            </a:pPr>
            <a:r>
              <a:rPr lang="en-US" sz="2000" dirty="0">
                <a:latin typeface="Times New Roman" panose="02020603050405020304" pitchFamily="18" charset="0"/>
                <a:cs typeface="Times New Roman" panose="02020603050405020304" pitchFamily="18" charset="0"/>
              </a:rPr>
              <a:t>Value of Lot E to F:  Combining the lots strongly mitigates against the reduction in value to E by enhancing the value of F.  Privacy and recreational space is increased, as are options for building sites.</a:t>
            </a:r>
          </a:p>
          <a:p>
            <a:pPr marL="457200" indent="-457200" algn="just">
              <a:buAutoNum type="arabicPeriod"/>
            </a:pPr>
            <a:endParaRPr lang="en-US" sz="2000" dirty="0">
              <a:latin typeface="Times New Roman" panose="02020603050405020304" pitchFamily="18" charset="0"/>
              <a:cs typeface="Times New Roman" panose="02020603050405020304" pitchFamily="18" charset="0"/>
            </a:endParaRPr>
          </a:p>
          <a:p>
            <a:pPr marL="457200" indent="-457200" algn="just">
              <a:buAutoNum type="arabicPeriod"/>
            </a:pPr>
            <a:endParaRPr lang="en-US" sz="2000" dirty="0">
              <a:latin typeface="Times New Roman" panose="02020603050405020304" pitchFamily="18" charset="0"/>
              <a:cs typeface="Times New Roman" panose="02020603050405020304" pitchFamily="18" charset="0"/>
            </a:endParaRPr>
          </a:p>
          <a:p>
            <a:pPr marL="0" indent="0" algn="just"/>
            <a:endParaRPr lang="en-US" sz="2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29113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Times New Roman" pitchFamily="18" charset="0"/>
                <a:cs typeface="Times New Roman" pitchFamily="18" charset="0"/>
              </a:rPr>
              <a:t>Unit of Measurement</a:t>
            </a:r>
            <a:br>
              <a:rPr lang="en-US" sz="1800" dirty="0">
                <a:latin typeface="Times New Roman" pitchFamily="18" charset="0"/>
                <a:cs typeface="Times New Roman" pitchFamily="18" charset="0"/>
              </a:rPr>
            </a:br>
            <a:r>
              <a:rPr lang="en-US" sz="1800" dirty="0">
                <a:latin typeface="Times New Roman" pitchFamily="18" charset="0"/>
                <a:cs typeface="Times New Roman" pitchFamily="18" charset="0"/>
              </a:rPr>
              <a:t>Murr v. Wisconsin, 582 U.S. __ (2017)</a:t>
            </a:r>
            <a:endParaRPr lang="en-US" sz="1600" dirty="0">
              <a:highlight>
                <a:srgbClr val="FFFF00"/>
              </a:highlight>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marL="0" indent="0" algn="just"/>
            <a:r>
              <a:rPr lang="en-US" sz="2800" dirty="0">
                <a:latin typeface="Times New Roman" panose="02020603050405020304" pitchFamily="18" charset="0"/>
                <a:cs typeface="Times New Roman" panose="02020603050405020304" pitchFamily="18" charset="0"/>
              </a:rPr>
              <a:t>Getting Murr Specific:</a:t>
            </a:r>
          </a:p>
          <a:p>
            <a:pPr marL="0" indent="0" algn="just"/>
            <a:r>
              <a:rPr lang="en-US" sz="2000" dirty="0">
                <a:latin typeface="Times New Roman" panose="02020603050405020304" pitchFamily="18" charset="0"/>
                <a:cs typeface="Times New Roman" panose="02020603050405020304" pitchFamily="18" charset="0"/>
              </a:rPr>
              <a:t>With unit regarded as combined lot, there clearly is not regulatory taking:</a:t>
            </a:r>
          </a:p>
          <a:p>
            <a:pPr marL="0" indent="0" algn="just"/>
            <a:endParaRPr lang="en-US" sz="2000" dirty="0">
              <a:latin typeface="Times New Roman" panose="02020603050405020304" pitchFamily="18" charset="0"/>
              <a:cs typeface="Times New Roman" panose="02020603050405020304" pitchFamily="18" charset="0"/>
            </a:endParaRPr>
          </a:p>
          <a:p>
            <a:pPr marL="0" indent="0" algn="just"/>
            <a:r>
              <a:rPr lang="en-US" sz="2000" dirty="0">
                <a:latin typeface="Times New Roman" panose="02020603050405020304" pitchFamily="18" charset="0"/>
                <a:cs typeface="Times New Roman" panose="02020603050405020304" pitchFamily="18" charset="0"/>
              </a:rPr>
              <a:t>1.  No categorical takings – Murrs have not been deprived of all      	economically beneficial use.</a:t>
            </a:r>
          </a:p>
          <a:p>
            <a:pPr marL="457200" indent="-457200" algn="just">
              <a:buAutoNum type="arabicPeriod" startAt="2"/>
            </a:pPr>
            <a:r>
              <a:rPr lang="en-US" sz="2000" dirty="0">
                <a:latin typeface="Times New Roman" panose="02020603050405020304" pitchFamily="18" charset="0"/>
                <a:cs typeface="Times New Roman" panose="02020603050405020304" pitchFamily="18" charset="0"/>
              </a:rPr>
              <a:t>Burden on Property Owner Minor - Value reduced by less than 10%.</a:t>
            </a:r>
          </a:p>
          <a:p>
            <a:pPr marL="457200" indent="-457200" algn="just">
              <a:buAutoNum type="arabicPeriod" startAt="2"/>
            </a:pPr>
            <a:r>
              <a:rPr lang="en-US" sz="2000" dirty="0">
                <a:latin typeface="Times New Roman" panose="02020603050405020304" pitchFamily="18" charset="0"/>
                <a:cs typeface="Times New Roman" panose="02020603050405020304" pitchFamily="18" charset="0"/>
              </a:rPr>
              <a:t>No big investment backed expectations – Murrs acquired ownership after lot combination rule was adopted – they knew this was coming.</a:t>
            </a:r>
          </a:p>
          <a:p>
            <a:pPr marL="457200" indent="-457200" algn="just">
              <a:buAutoNum type="arabicPeriod" startAt="2"/>
            </a:pPr>
            <a:r>
              <a:rPr lang="en-US" sz="2000" dirty="0">
                <a:latin typeface="Times New Roman" panose="02020603050405020304" pitchFamily="18" charset="0"/>
                <a:cs typeface="Times New Roman" panose="02020603050405020304" pitchFamily="18" charset="0"/>
              </a:rPr>
              <a:t>Nature of government action – Combination rule was a reasonable land-use regulation, enacted as part of a coordinated federal, state, and local effort to preserve the river and surrounding land.  </a:t>
            </a:r>
          </a:p>
          <a:p>
            <a:pPr marL="457200" indent="-457200" algn="just">
              <a:buAutoNum type="arabicPeriod"/>
            </a:pPr>
            <a:endParaRPr lang="en-US" sz="2000" dirty="0">
              <a:latin typeface="Times New Roman" panose="02020603050405020304" pitchFamily="18" charset="0"/>
              <a:cs typeface="Times New Roman" panose="02020603050405020304" pitchFamily="18" charset="0"/>
            </a:endParaRPr>
          </a:p>
          <a:p>
            <a:pPr marL="457200" indent="-457200" algn="just">
              <a:buAutoNum type="arabicPeriod"/>
            </a:pPr>
            <a:endParaRPr lang="en-US" sz="2000" dirty="0">
              <a:latin typeface="Times New Roman" panose="02020603050405020304" pitchFamily="18" charset="0"/>
              <a:cs typeface="Times New Roman" panose="02020603050405020304" pitchFamily="18" charset="0"/>
            </a:endParaRPr>
          </a:p>
          <a:p>
            <a:pPr marL="457200" indent="-457200" algn="just">
              <a:buAutoNum type="arabicPeriod"/>
            </a:pPr>
            <a:endParaRPr lang="en-US" sz="2000" dirty="0">
              <a:latin typeface="Times New Roman" panose="02020603050405020304" pitchFamily="18" charset="0"/>
              <a:cs typeface="Times New Roman" panose="02020603050405020304" pitchFamily="18" charset="0"/>
            </a:endParaRPr>
          </a:p>
          <a:p>
            <a:pPr marL="0" indent="0" algn="just"/>
            <a:endParaRPr lang="en-US" sz="2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3858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ctrTitle"/>
          </p:nvPr>
        </p:nvSpPr>
        <p:spPr>
          <a:xfrm>
            <a:off x="1174750" y="1809750"/>
            <a:ext cx="7308850" cy="2663825"/>
          </a:xfrm>
        </p:spPr>
        <p:txBody>
          <a:bodyPr/>
          <a:lstStyle/>
          <a:p>
            <a:pPr>
              <a:defRPr/>
            </a:pPr>
            <a:br>
              <a:rPr lang="en-US" sz="4400" dirty="0"/>
            </a:br>
            <a:endParaRPr lang="en-US" sz="3200" dirty="0"/>
          </a:p>
        </p:txBody>
      </p:sp>
      <p:sp>
        <p:nvSpPr>
          <p:cNvPr id="13315" name="Rectangle 3"/>
          <p:cNvSpPr>
            <a:spLocks noGrp="1" noChangeArrowheads="1"/>
          </p:cNvSpPr>
          <p:nvPr>
            <p:ph type="subTitle" idx="1"/>
          </p:nvPr>
        </p:nvSpPr>
        <p:spPr>
          <a:xfrm>
            <a:off x="917575" y="952237"/>
            <a:ext cx="7318375" cy="5067563"/>
          </a:xfrm>
        </p:spPr>
        <p:txBody>
          <a:bodyPr/>
          <a:lstStyle/>
          <a:p>
            <a:r>
              <a:rPr lang="en-US" sz="5400" dirty="0">
                <a:latin typeface="Times New Roman" panose="02020603050405020304" pitchFamily="18" charset="0"/>
                <a:cs typeface="Times New Roman" panose="02020603050405020304" pitchFamily="18" charset="0"/>
              </a:rPr>
              <a:t>STAY FOCUSED!</a:t>
            </a:r>
          </a:p>
          <a:p>
            <a:pPr algn="l"/>
            <a:endParaRPr lang="en-US" sz="1800" dirty="0">
              <a:latin typeface="Times New Roman" panose="02020603050405020304" pitchFamily="18" charset="0"/>
              <a:cs typeface="Times New Roman" panose="02020603050405020304" pitchFamily="18" charset="0"/>
            </a:endParaRPr>
          </a:p>
          <a:p>
            <a:pPr algn="l"/>
            <a:endParaRPr lang="en-US" sz="1600" dirty="0">
              <a:latin typeface="Times New Roman" panose="02020603050405020304" pitchFamily="18" charset="0"/>
              <a:cs typeface="Times New Roman" panose="02020603050405020304" pitchFamily="18" charset="0"/>
            </a:endParaRPr>
          </a:p>
          <a:p>
            <a:pPr indent="-457200" algn="l">
              <a:spcBef>
                <a:spcPts val="0"/>
              </a:spcBef>
            </a:pPr>
            <a:endParaRPr lang="en-US" sz="1600" dirty="0">
              <a:latin typeface="Times New Roman" panose="02020603050405020304" pitchFamily="18" charset="0"/>
              <a:cs typeface="Times New Roman" panose="02020603050405020304" pitchFamily="18" charset="0"/>
            </a:endParaRPr>
          </a:p>
          <a:p>
            <a:pPr indent="-457200" algn="l">
              <a:spcBef>
                <a:spcPts val="0"/>
              </a:spcBef>
            </a:pPr>
            <a:endParaRPr lang="en-US" sz="1800" dirty="0">
              <a:latin typeface="Times New Roman" panose="02020603050405020304" pitchFamily="18" charset="0"/>
              <a:cs typeface="Times New Roman" panose="02020603050405020304" pitchFamily="18" charset="0"/>
            </a:endParaRPr>
          </a:p>
          <a:p>
            <a:endParaRPr lang="en-US" sz="2000" dirty="0"/>
          </a:p>
        </p:txBody>
      </p:sp>
      <p:pic>
        <p:nvPicPr>
          <p:cNvPr id="2" name="Picture 1">
            <a:extLst>
              <a:ext uri="{FF2B5EF4-FFF2-40B4-BE49-F238E27FC236}">
                <a16:creationId xmlns:a16="http://schemas.microsoft.com/office/drawing/2014/main" id="{DF05674B-797E-4888-B3D6-345A2E5975DD}"/>
              </a:ext>
            </a:extLst>
          </p:cNvPr>
          <p:cNvPicPr>
            <a:picLocks noChangeAspect="1"/>
          </p:cNvPicPr>
          <p:nvPr/>
        </p:nvPicPr>
        <p:blipFill>
          <a:blip r:embed="rId3"/>
          <a:stretch>
            <a:fillRect/>
          </a:stretch>
        </p:blipFill>
        <p:spPr>
          <a:xfrm>
            <a:off x="1357310" y="2552700"/>
            <a:ext cx="6724650" cy="3352800"/>
          </a:xfrm>
          <a:prstGeom prst="rect">
            <a:avLst/>
          </a:prstGeom>
        </p:spPr>
      </p:pic>
    </p:spTree>
    <p:extLst>
      <p:ext uri="{BB962C8B-B14F-4D97-AF65-F5344CB8AC3E}">
        <p14:creationId xmlns:p14="http://schemas.microsoft.com/office/powerpoint/2010/main" val="29042628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Times New Roman" pitchFamily="18" charset="0"/>
                <a:cs typeface="Times New Roman" pitchFamily="18" charset="0"/>
              </a:rPr>
              <a:t>Vested Rights and the Feds</a:t>
            </a:r>
            <a:br>
              <a:rPr lang="en-US" sz="1800" dirty="0">
                <a:latin typeface="Times New Roman" pitchFamily="18" charset="0"/>
                <a:cs typeface="Times New Roman" pitchFamily="18" charset="0"/>
              </a:rPr>
            </a:br>
            <a:r>
              <a:rPr lang="en-US" sz="1600" dirty="0">
                <a:latin typeface="Times New Roman" pitchFamily="18" charset="0"/>
                <a:cs typeface="Times New Roman" pitchFamily="18" charset="0"/>
              </a:rPr>
              <a:t>Snohomish County v. Pollution Control Hearings Board, 187 Wash.2d 346 (2016)</a:t>
            </a:r>
            <a:endParaRPr lang="en-US" sz="1600" dirty="0">
              <a:highlight>
                <a:srgbClr val="FFFF00"/>
              </a:highlight>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marL="0" indent="0" algn="just"/>
            <a:r>
              <a:rPr lang="en-US" sz="2400" dirty="0">
                <a:latin typeface="Times New Roman" panose="02020603050405020304" pitchFamily="18" charset="0"/>
                <a:cs typeface="Times New Roman" panose="02020603050405020304" pitchFamily="18" charset="0"/>
              </a:rPr>
              <a:t>Train Wreck Not Avoided</a:t>
            </a:r>
          </a:p>
          <a:p>
            <a:pPr marL="0" indent="0" algn="just"/>
            <a:endParaRPr lang="en-US" sz="2400" dirty="0">
              <a:latin typeface="Times New Roman" panose="02020603050405020304" pitchFamily="18" charset="0"/>
              <a:cs typeface="Times New Roman" panose="02020603050405020304" pitchFamily="18" charset="0"/>
            </a:endParaRPr>
          </a:p>
          <a:p>
            <a:pPr marL="0" indent="0" algn="just"/>
            <a:r>
              <a:rPr lang="en-US" sz="2400" dirty="0">
                <a:latin typeface="Times New Roman" panose="02020603050405020304" pitchFamily="18" charset="0"/>
                <a:cs typeface="Times New Roman" panose="02020603050405020304" pitchFamily="18" charset="0"/>
              </a:rPr>
              <a:t>Ruling:</a:t>
            </a:r>
          </a:p>
          <a:p>
            <a:pPr marL="0" indent="0" algn="just"/>
            <a:endParaRPr lang="en-US" sz="2400" dirty="0">
              <a:latin typeface="Times New Roman" panose="02020603050405020304" pitchFamily="18" charset="0"/>
              <a:cs typeface="Times New Roman" panose="02020603050405020304" pitchFamily="18" charset="0"/>
            </a:endParaRPr>
          </a:p>
          <a:p>
            <a:pPr marL="0" indent="0" algn="just"/>
            <a:r>
              <a:rPr lang="en-US" sz="2400" dirty="0">
                <a:latin typeface="Times New Roman" panose="02020603050405020304" pitchFamily="18" charset="0"/>
                <a:cs typeface="Times New Roman" panose="02020603050405020304" pitchFamily="18" charset="0"/>
              </a:rPr>
              <a:t>NPDES vesting scheme not subject to Washington’s vested rights doctrine because its based upon state and federal mandates as opposed to local regulations.  </a:t>
            </a:r>
          </a:p>
          <a:p>
            <a:pPr marL="0" indent="0" algn="just"/>
            <a:endParaRPr lang="en-US" sz="2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98949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Times New Roman" pitchFamily="18" charset="0"/>
                <a:cs typeface="Times New Roman" pitchFamily="18" charset="0"/>
              </a:rPr>
              <a:t>Vested Rights and the Feds</a:t>
            </a:r>
            <a:br>
              <a:rPr lang="en-US" sz="1800" dirty="0">
                <a:latin typeface="Times New Roman" pitchFamily="18" charset="0"/>
                <a:cs typeface="Times New Roman" pitchFamily="18" charset="0"/>
              </a:rPr>
            </a:br>
            <a:r>
              <a:rPr lang="en-US" sz="1600" dirty="0">
                <a:latin typeface="Times New Roman" pitchFamily="18" charset="0"/>
                <a:cs typeface="Times New Roman" pitchFamily="18" charset="0"/>
              </a:rPr>
              <a:t>Snohomish County v. Pollution Control Hearings Board, 187 Wash.2d 346 (2016)</a:t>
            </a:r>
          </a:p>
        </p:txBody>
      </p:sp>
      <p:sp>
        <p:nvSpPr>
          <p:cNvPr id="3" name="Content Placeholder 2"/>
          <p:cNvSpPr>
            <a:spLocks noGrp="1"/>
          </p:cNvSpPr>
          <p:nvPr>
            <p:ph idx="1"/>
          </p:nvPr>
        </p:nvSpPr>
        <p:spPr/>
        <p:txBody>
          <a:bodyPr/>
          <a:lstStyle/>
          <a:p>
            <a:pPr marL="0" indent="0" algn="just"/>
            <a:r>
              <a:rPr lang="en-US" sz="2400" dirty="0">
                <a:latin typeface="Times New Roman"/>
                <a:cs typeface="Times New Roman" panose="02020603050405020304" pitchFamily="18" charset="0"/>
              </a:rPr>
              <a:t>Facts (Regulatory Background):</a:t>
            </a:r>
          </a:p>
          <a:p>
            <a:pPr marL="0" marR="0">
              <a:lnSpc>
                <a:spcPct val="107000"/>
              </a:lnSpc>
              <a:spcBef>
                <a:spcPts val="0"/>
              </a:spcBef>
              <a:spcAft>
                <a:spcPts val="800"/>
              </a:spcAft>
            </a:pPr>
            <a:endParaRPr lang="en-US" sz="2400" dirty="0">
              <a:latin typeface="Times New Roman"/>
              <a:cs typeface="Times New Roman" panose="02020603050405020304" pitchFamily="18" charset="0"/>
            </a:endParaRPr>
          </a:p>
          <a:p>
            <a:pPr marL="0" marR="0" algn="just">
              <a:lnSpc>
                <a:spcPct val="107000"/>
              </a:lnSpc>
              <a:spcBef>
                <a:spcPts val="0"/>
              </a:spcBef>
              <a:spcAft>
                <a:spcPts val="800"/>
              </a:spcAft>
            </a:pPr>
            <a:r>
              <a:rPr lang="en-US" sz="1800" dirty="0">
                <a:latin typeface="Times New Roman" panose="02020603050405020304" pitchFamily="18" charset="0"/>
                <a:ea typeface="Calibri" panose="020F0502020204030204" pitchFamily="34" charset="0"/>
                <a:cs typeface="Times New Roman" panose="02020603050405020304" pitchFamily="18" charset="0"/>
              </a:rPr>
              <a:t>The federal Clean Water Act (CWA) prohibits any discharge of pollutants into the nation's waters, unless the discharge is made according to the terms of a permit issued under the National Pollution Discharge Elimination System (NPDES). 33 U.S.C. §§ 1311(a), 1342. </a:t>
            </a:r>
          </a:p>
          <a:p>
            <a:pPr marL="0" marR="0" algn="just">
              <a:lnSpc>
                <a:spcPct val="107000"/>
              </a:lnSpc>
              <a:spcBef>
                <a:spcPts val="0"/>
              </a:spcBef>
              <a:spcAft>
                <a:spcPts val="800"/>
              </a:spcAft>
            </a:pP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800" dirty="0">
                <a:latin typeface="Times New Roman" panose="02020603050405020304" pitchFamily="18" charset="0"/>
                <a:ea typeface="Calibri" panose="020F0502020204030204" pitchFamily="34" charset="0"/>
                <a:cs typeface="Times New Roman" panose="02020603050405020304" pitchFamily="18" charset="0"/>
              </a:rPr>
              <a:t>The federal Environmental Protection Agency (EPA) may issue NPDES permits, but it may also delegate the authority to issue permits to a state agency. 33 U.S.C. § 1342(a)(1), (b). </a:t>
            </a:r>
          </a:p>
          <a:p>
            <a:pPr marL="0" marR="0" algn="just">
              <a:lnSpc>
                <a:spcPct val="107000"/>
              </a:lnSpc>
              <a:spcBef>
                <a:spcPts val="0"/>
              </a:spcBef>
              <a:spcAft>
                <a:spcPts val="800"/>
              </a:spcAft>
            </a:pP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800" dirty="0">
                <a:latin typeface="Times New Roman" panose="02020603050405020304" pitchFamily="18" charset="0"/>
                <a:ea typeface="Calibri" panose="020F0502020204030204" pitchFamily="34" charset="0"/>
                <a:cs typeface="Times New Roman" panose="02020603050405020304" pitchFamily="18" charset="0"/>
              </a:rPr>
              <a:t>In Washington, EPA has delegated the authority to issue NPDES permits to Ecology. See RCW 90.48.260.</a:t>
            </a:r>
          </a:p>
          <a:p>
            <a:pPr marL="0" indent="0" algn="just"/>
            <a:endParaRPr lang="en-US" sz="2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71451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Times New Roman" pitchFamily="18" charset="0"/>
                <a:cs typeface="Times New Roman" pitchFamily="18" charset="0"/>
              </a:rPr>
              <a:t>Vested Rights and the Feds</a:t>
            </a:r>
            <a:br>
              <a:rPr lang="en-US" sz="1800" dirty="0">
                <a:latin typeface="Times New Roman" pitchFamily="18" charset="0"/>
                <a:cs typeface="Times New Roman" pitchFamily="18" charset="0"/>
              </a:rPr>
            </a:br>
            <a:r>
              <a:rPr lang="en-US" sz="1600" dirty="0">
                <a:latin typeface="Times New Roman" pitchFamily="18" charset="0"/>
                <a:cs typeface="Times New Roman" pitchFamily="18" charset="0"/>
              </a:rPr>
              <a:t>Snohomish County v. Pollution Control Hearings Board, 187 Wash.2d 346 (2016)</a:t>
            </a:r>
          </a:p>
        </p:txBody>
      </p:sp>
      <p:sp>
        <p:nvSpPr>
          <p:cNvPr id="3" name="Content Placeholder 2"/>
          <p:cNvSpPr>
            <a:spLocks noGrp="1"/>
          </p:cNvSpPr>
          <p:nvPr>
            <p:ph idx="1"/>
          </p:nvPr>
        </p:nvSpPr>
        <p:spPr/>
        <p:txBody>
          <a:bodyPr/>
          <a:lstStyle/>
          <a:p>
            <a:pPr marL="0" indent="0" algn="just"/>
            <a:r>
              <a:rPr lang="en-US" sz="2000" dirty="0">
                <a:latin typeface="Times New Roman" panose="02020603050405020304" pitchFamily="18" charset="0"/>
                <a:cs typeface="Times New Roman" panose="02020603050405020304" pitchFamily="18" charset="0"/>
              </a:rPr>
              <a:t>Facts (DOE Issues NPDES Permit):</a:t>
            </a: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gn="just">
              <a:lnSpc>
                <a:spcPct val="107000"/>
              </a:lnSpc>
              <a:spcBef>
                <a:spcPts val="0"/>
              </a:spcBef>
              <a:spcAft>
                <a:spcPts val="8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In August 2012, Ecology issued the 2013–2018 Phase I Municipal Stormwater Permit.</a:t>
            </a:r>
          </a:p>
          <a:p>
            <a:pPr marL="0" marR="0" algn="just">
              <a:lnSpc>
                <a:spcPct val="107000"/>
              </a:lnSpc>
              <a:spcBef>
                <a:spcPts val="0"/>
              </a:spcBef>
              <a:spcAft>
                <a:spcPts val="8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The 2013–2018 Permit authorizes and regulates the discharge of stormwater to surface waters and to ground waters from large and medium municipal separate storm sewer systems.</a:t>
            </a:r>
          </a:p>
          <a:p>
            <a:pPr marL="0" marR="0" algn="just">
              <a:lnSpc>
                <a:spcPct val="107000"/>
              </a:lnSpc>
              <a:spcBef>
                <a:spcPts val="0"/>
              </a:spcBef>
              <a:spcAft>
                <a:spcPts val="8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Snohomish County, King County, Pierce County, Clark County, and the cities of Seattle and Tacoma are among the entities that are permittees under the 2013–2018 Permit.</a:t>
            </a:r>
          </a:p>
          <a:p>
            <a:pPr marL="0" marR="0" algn="just">
              <a:lnSpc>
                <a:spcPct val="107000"/>
              </a:lnSpc>
              <a:spcBef>
                <a:spcPts val="0"/>
              </a:spcBef>
              <a:spcAft>
                <a:spcPts val="8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The 2013–2018 Permit is effective from August 1, 2013 through July 31, 2018.</a:t>
            </a:r>
          </a:p>
          <a:p>
            <a:pPr marL="0" marR="0">
              <a:lnSpc>
                <a:spcPct val="107000"/>
              </a:lnSpc>
              <a:spcBef>
                <a:spcPts val="0"/>
              </a:spcBef>
              <a:spcAft>
                <a:spcPts val="800"/>
              </a:spcAft>
            </a:pPr>
            <a:endParaRPr lang="en-US" sz="2400" dirty="0">
              <a:latin typeface="Times New Roman"/>
              <a:cs typeface="Times New Roman" panose="02020603050405020304" pitchFamily="18" charset="0"/>
            </a:endParaRPr>
          </a:p>
          <a:p>
            <a:pPr marL="0" indent="0" algn="just"/>
            <a:endParaRPr lang="en-US" sz="2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26457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Times New Roman" pitchFamily="18" charset="0"/>
                <a:cs typeface="Times New Roman" pitchFamily="18" charset="0"/>
              </a:rPr>
              <a:t>Vested Rights and the Feds</a:t>
            </a:r>
            <a:br>
              <a:rPr lang="en-US" sz="1800" dirty="0">
                <a:latin typeface="Times New Roman" pitchFamily="18" charset="0"/>
                <a:cs typeface="Times New Roman" pitchFamily="18" charset="0"/>
              </a:rPr>
            </a:br>
            <a:r>
              <a:rPr lang="en-US" sz="1600" dirty="0">
                <a:latin typeface="Times New Roman" pitchFamily="18" charset="0"/>
                <a:cs typeface="Times New Roman" pitchFamily="18" charset="0"/>
              </a:rPr>
              <a:t>Snohomish County v. Pollution Control Hearings Board, 187 Wash.2d 346 (2016)</a:t>
            </a:r>
          </a:p>
        </p:txBody>
      </p:sp>
      <p:sp>
        <p:nvSpPr>
          <p:cNvPr id="3" name="Content Placeholder 2"/>
          <p:cNvSpPr>
            <a:spLocks noGrp="1"/>
          </p:cNvSpPr>
          <p:nvPr>
            <p:ph idx="1"/>
          </p:nvPr>
        </p:nvSpPr>
        <p:spPr/>
        <p:txBody>
          <a:bodyPr/>
          <a:lstStyle/>
          <a:p>
            <a:pPr marL="0" indent="0" algn="just"/>
            <a:r>
              <a:rPr lang="en-US" sz="2000" dirty="0">
                <a:latin typeface="Times New Roman" panose="02020603050405020304" pitchFamily="18" charset="0"/>
                <a:cs typeface="Times New Roman" panose="02020603050405020304" pitchFamily="18" charset="0"/>
              </a:rPr>
              <a:t>Facts (NPDES Permit):</a:t>
            </a: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The 2013–2018 Permit requires all permittees to create a stormwater management program. </a:t>
            </a:r>
          </a:p>
          <a:p>
            <a:pPr marL="0" marR="0">
              <a:lnSpc>
                <a:spcPct val="107000"/>
              </a:lnSpc>
              <a:spcBef>
                <a:spcPts val="0"/>
              </a:spcBef>
              <a:spcAft>
                <a:spcPts val="800"/>
              </a:spcAft>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That program must include the enactment of local ordinances or other governing documents regulating development within each permittee's jurisdiction. </a:t>
            </a:r>
          </a:p>
          <a:p>
            <a:pPr marL="0" marR="0">
              <a:lnSpc>
                <a:spcPct val="107000"/>
              </a:lnSpc>
              <a:spcBef>
                <a:spcPts val="0"/>
              </a:spcBef>
              <a:spcAft>
                <a:spcPts val="800"/>
              </a:spcAft>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The 2013–2018 Permit requires several conditions that permittees must implement through their ordinances. Condition S5.C.5 is one such condition.</a:t>
            </a:r>
          </a:p>
          <a:p>
            <a:pPr marL="0" marR="0">
              <a:lnSpc>
                <a:spcPct val="107000"/>
              </a:lnSpc>
              <a:spcBef>
                <a:spcPts val="0"/>
              </a:spcBef>
              <a:spcAft>
                <a:spcPts val="800"/>
              </a:spcAft>
            </a:pPr>
            <a:endParaRPr lang="en-US" sz="2400" dirty="0">
              <a:latin typeface="Times New Roman"/>
              <a:cs typeface="Times New Roman" panose="02020603050405020304" pitchFamily="18" charset="0"/>
            </a:endParaRPr>
          </a:p>
          <a:p>
            <a:pPr marL="0" indent="0" algn="just"/>
            <a:endParaRPr lang="en-US" sz="2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96906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Times New Roman" pitchFamily="18" charset="0"/>
                <a:cs typeface="Times New Roman" pitchFamily="18" charset="0"/>
              </a:rPr>
              <a:t>Vested Rights and the Feds</a:t>
            </a:r>
            <a:br>
              <a:rPr lang="en-US" sz="1800" dirty="0">
                <a:latin typeface="Times New Roman" pitchFamily="18" charset="0"/>
                <a:cs typeface="Times New Roman" pitchFamily="18" charset="0"/>
              </a:rPr>
            </a:br>
            <a:r>
              <a:rPr lang="en-US" sz="1600" dirty="0">
                <a:latin typeface="Times New Roman" pitchFamily="18" charset="0"/>
                <a:cs typeface="Times New Roman" pitchFamily="18" charset="0"/>
              </a:rPr>
              <a:t>Snohomish County v. Pollution Control Hearings Board, 187 Wash.2d 346 (2016)</a:t>
            </a:r>
          </a:p>
        </p:txBody>
      </p:sp>
      <p:sp>
        <p:nvSpPr>
          <p:cNvPr id="3" name="Content Placeholder 2"/>
          <p:cNvSpPr>
            <a:spLocks noGrp="1"/>
          </p:cNvSpPr>
          <p:nvPr>
            <p:ph idx="1"/>
          </p:nvPr>
        </p:nvSpPr>
        <p:spPr/>
        <p:txBody>
          <a:bodyPr/>
          <a:lstStyle/>
          <a:p>
            <a:pPr marL="0" indent="0" algn="just"/>
            <a:r>
              <a:rPr lang="en-US" sz="2000" dirty="0">
                <a:latin typeface="Times New Roman" panose="02020603050405020304" pitchFamily="18" charset="0"/>
                <a:cs typeface="Times New Roman" panose="02020603050405020304" pitchFamily="18" charset="0"/>
              </a:rPr>
              <a:t>Facts (NPDES Permit Condition S5.C.5.):</a:t>
            </a: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gn="just">
              <a:lnSpc>
                <a:spcPct val="107000"/>
              </a:lnSpc>
              <a:spcBef>
                <a:spcPts val="0"/>
              </a:spcBef>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Condition S5.C.5 includes a lengthy set of minimum performance measures that vary according to type of development, including preparing stormwater site plans; drafting stormwater pollution prevention plans; maintaining natural drainage patterns to the maximum extent practicable; and implementing on-site stormwater management best management practices to the extent feasible, constructing stormwater treatment facilities to treat stormwater runoff, implementing flow control standards to reduce the impacts of stormwater runoff, ensuring that projects draining into wetlands comply with various guide sheets and construction restrictions, and maintaining an operation and maintenance manual.</a:t>
            </a: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400" dirty="0">
              <a:latin typeface="Times New Roman"/>
              <a:cs typeface="Times New Roman" panose="02020603050405020304" pitchFamily="18" charset="0"/>
            </a:endParaRPr>
          </a:p>
          <a:p>
            <a:pPr marL="0" indent="0" algn="just"/>
            <a:endParaRPr lang="en-US" sz="2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194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Times New Roman" pitchFamily="18" charset="0"/>
                <a:cs typeface="Times New Roman" pitchFamily="18" charset="0"/>
              </a:rPr>
              <a:t>Vested Rights and the Feds</a:t>
            </a:r>
            <a:br>
              <a:rPr lang="en-US" sz="1800" dirty="0">
                <a:latin typeface="Times New Roman" pitchFamily="18" charset="0"/>
                <a:cs typeface="Times New Roman" pitchFamily="18" charset="0"/>
              </a:rPr>
            </a:br>
            <a:r>
              <a:rPr lang="en-US" sz="1600" dirty="0">
                <a:latin typeface="Times New Roman" pitchFamily="18" charset="0"/>
                <a:cs typeface="Times New Roman" pitchFamily="18" charset="0"/>
              </a:rPr>
              <a:t>Snohomish County v. Pollution Control Hearings Board, 187 Wash.2d 346 (2016)</a:t>
            </a:r>
          </a:p>
        </p:txBody>
      </p:sp>
      <p:sp>
        <p:nvSpPr>
          <p:cNvPr id="3" name="Content Placeholder 2"/>
          <p:cNvSpPr>
            <a:spLocks noGrp="1"/>
          </p:cNvSpPr>
          <p:nvPr>
            <p:ph idx="1"/>
          </p:nvPr>
        </p:nvSpPr>
        <p:spPr/>
        <p:txBody>
          <a:bodyPr/>
          <a:lstStyle/>
          <a:p>
            <a:pPr marL="0" indent="0" algn="just"/>
            <a:r>
              <a:rPr lang="en-US" sz="2000" dirty="0">
                <a:latin typeface="Times New Roman" panose="02020603050405020304" pitchFamily="18" charset="0"/>
                <a:cs typeface="Times New Roman" panose="02020603050405020304" pitchFamily="18" charset="0"/>
              </a:rPr>
              <a:t>Facts (The Problem):</a:t>
            </a: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2000" dirty="0">
                <a:solidFill>
                  <a:srgbClr val="FF6600"/>
                </a:solidFill>
                <a:latin typeface="Times New Roman" panose="02020603050405020304" pitchFamily="18" charset="0"/>
                <a:cs typeface="Times New Roman" panose="02020603050405020304" pitchFamily="18" charset="0"/>
              </a:rPr>
              <a:t>Train Wreck</a:t>
            </a:r>
            <a:r>
              <a:rPr lang="en-US" sz="2000" dirty="0">
                <a:solidFill>
                  <a:srgbClr val="000000"/>
                </a:solidFill>
                <a:latin typeface="Times New Roman" panose="02020603050405020304" pitchFamily="18" charset="0"/>
                <a:cs typeface="Times New Roman" panose="02020603050405020304" pitchFamily="18" charset="0"/>
              </a:rPr>
              <a:t>:  </a:t>
            </a:r>
          </a:p>
          <a:p>
            <a:pPr marL="0" marR="0">
              <a:lnSpc>
                <a:spcPct val="107000"/>
              </a:lnSpc>
              <a:spcBef>
                <a:spcPts val="0"/>
              </a:spcBef>
              <a:spcAft>
                <a:spcPts val="800"/>
              </a:spcAft>
            </a:pPr>
            <a:endParaRPr lang="en-US" sz="2000" dirty="0">
              <a:solidFill>
                <a:srgbClr val="000000"/>
              </a:solidFill>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2000" dirty="0">
                <a:solidFill>
                  <a:srgbClr val="000000"/>
                </a:solidFill>
                <a:latin typeface="Times New Roman" panose="02020603050405020304" pitchFamily="18" charset="0"/>
                <a:cs typeface="Times New Roman" panose="02020603050405020304" pitchFamily="18" charset="0"/>
              </a:rPr>
              <a:t>NPDES Permit Condition S5.C.5a.iii:  </a:t>
            </a:r>
            <a:endParaRPr lang="en-US" sz="2000" dirty="0">
              <a:latin typeface="Times New Roman" panose="02020603050405020304" pitchFamily="18" charset="0"/>
              <a:cs typeface="Times New Roman" panose="02020603050405020304" pitchFamily="18" charset="0"/>
            </a:endParaRPr>
          </a:p>
          <a:p>
            <a:pPr marL="0" marR="0" algn="just">
              <a:lnSpc>
                <a:spcPct val="107000"/>
              </a:lnSpc>
              <a:spcBef>
                <a:spcPts val="0"/>
              </a:spcBef>
              <a:spcAft>
                <a:spcPts val="80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2400" i="1" dirty="0">
                <a:latin typeface="Times New Roman" panose="02020603050405020304" pitchFamily="18" charset="0"/>
                <a:ea typeface="Calibri" panose="020F0502020204030204" pitchFamily="34" charset="0"/>
                <a:cs typeface="Times New Roman" panose="02020603050405020304" pitchFamily="18" charset="0"/>
              </a:rPr>
              <a:t>“…The local program adopted to meet the requirements of S5.C.5.a.i through ii shall apply to all applications submitted after July 1, 2015 </a:t>
            </a:r>
            <a:r>
              <a:rPr lang="en-US" sz="2400" b="1" i="1" dirty="0">
                <a:latin typeface="Times New Roman" panose="02020603050405020304" pitchFamily="18" charset="0"/>
                <a:ea typeface="Calibri" panose="020F0502020204030204" pitchFamily="34" charset="0"/>
                <a:cs typeface="Times New Roman" panose="02020603050405020304" pitchFamily="18" charset="0"/>
              </a:rPr>
              <a:t>and shall apply to projects approved prior [to] July 1, 2015, which have not started construction by June 30, 2020…”</a:t>
            </a: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400" dirty="0">
              <a:latin typeface="Times New Roman"/>
              <a:cs typeface="Times New Roman" panose="02020603050405020304" pitchFamily="18" charset="0"/>
            </a:endParaRPr>
          </a:p>
          <a:p>
            <a:pPr marL="0" indent="0" algn="just"/>
            <a:endParaRPr lang="en-US" sz="2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87414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Times New Roman" pitchFamily="18" charset="0"/>
                <a:cs typeface="Times New Roman" pitchFamily="18" charset="0"/>
              </a:rPr>
              <a:t>Vested Rights and the Feds</a:t>
            </a:r>
            <a:br>
              <a:rPr lang="en-US" sz="1800" dirty="0">
                <a:latin typeface="Times New Roman" pitchFamily="18" charset="0"/>
                <a:cs typeface="Times New Roman" pitchFamily="18" charset="0"/>
              </a:rPr>
            </a:br>
            <a:r>
              <a:rPr lang="en-US" sz="1600" dirty="0">
                <a:latin typeface="Times New Roman" pitchFamily="18" charset="0"/>
                <a:cs typeface="Times New Roman" pitchFamily="18" charset="0"/>
              </a:rPr>
              <a:t>Snohomish County v. Pollution Control Hearings Board, 187 Wash.2d 346 (2016)</a:t>
            </a:r>
          </a:p>
        </p:txBody>
      </p:sp>
      <p:sp>
        <p:nvSpPr>
          <p:cNvPr id="3" name="Content Placeholder 2"/>
          <p:cNvSpPr>
            <a:spLocks noGrp="1"/>
          </p:cNvSpPr>
          <p:nvPr>
            <p:ph idx="1"/>
          </p:nvPr>
        </p:nvSpPr>
        <p:spPr/>
        <p:txBody>
          <a:bodyPr/>
          <a:lstStyle/>
          <a:p>
            <a:pPr marL="0" indent="0" algn="just"/>
            <a:r>
              <a:rPr lang="en-US" sz="2000" dirty="0">
                <a:latin typeface="Times New Roman" panose="02020603050405020304" pitchFamily="18" charset="0"/>
                <a:cs typeface="Times New Roman" panose="02020603050405020304" pitchFamily="18" charset="0"/>
              </a:rPr>
              <a:t>Facts (The Problem):</a:t>
            </a: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2000" dirty="0">
                <a:solidFill>
                  <a:srgbClr val="FF6600"/>
                </a:solidFill>
                <a:latin typeface="Times New Roman" panose="02020603050405020304" pitchFamily="18" charset="0"/>
                <a:cs typeface="Times New Roman" panose="02020603050405020304" pitchFamily="18" charset="0"/>
              </a:rPr>
              <a:t>Train Wreck for Phase II </a:t>
            </a:r>
            <a:r>
              <a:rPr lang="en-US" sz="2000" u="sng" dirty="0">
                <a:latin typeface="Times New Roman" panose="02020603050405020304" pitchFamily="18" charset="0"/>
                <a:cs typeface="Times New Roman" panose="02020603050405020304" pitchFamily="18" charset="0"/>
              </a:rPr>
              <a:t>Eastern</a:t>
            </a:r>
            <a:r>
              <a:rPr lang="en-US" sz="2000" dirty="0">
                <a:solidFill>
                  <a:srgbClr val="FF6600"/>
                </a:solidFill>
                <a:latin typeface="Times New Roman" panose="02020603050405020304" pitchFamily="18" charset="0"/>
                <a:cs typeface="Times New Roman" panose="02020603050405020304" pitchFamily="18" charset="0"/>
              </a:rPr>
              <a:t> Permits (not addressed in opinion)</a:t>
            </a:r>
            <a:r>
              <a:rPr lang="en-US" sz="2000" dirty="0">
                <a:solidFill>
                  <a:srgbClr val="000000"/>
                </a:solidFill>
                <a:latin typeface="Times New Roman" panose="02020603050405020304" pitchFamily="18" charset="0"/>
                <a:cs typeface="Times New Roman" panose="02020603050405020304" pitchFamily="18" charset="0"/>
              </a:rPr>
              <a:t>:  </a:t>
            </a:r>
          </a:p>
          <a:p>
            <a:pPr marL="0" marR="0">
              <a:lnSpc>
                <a:spcPct val="107000"/>
              </a:lnSpc>
              <a:spcBef>
                <a:spcPts val="0"/>
              </a:spcBef>
              <a:spcAft>
                <a:spcPts val="800"/>
              </a:spcAft>
            </a:pPr>
            <a:endParaRPr lang="en-US" sz="2000" dirty="0">
              <a:solidFill>
                <a:srgbClr val="000000"/>
              </a:solidFill>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2000" dirty="0">
                <a:solidFill>
                  <a:srgbClr val="000000"/>
                </a:solidFill>
                <a:latin typeface="Times New Roman" panose="02020603050405020304" pitchFamily="18" charset="0"/>
                <a:cs typeface="Times New Roman" panose="02020603050405020304" pitchFamily="18" charset="0"/>
              </a:rPr>
              <a:t>NPDES Permit Condition S5.C.4a.iii:  </a:t>
            </a:r>
            <a:endParaRPr lang="en-US" sz="2000" dirty="0">
              <a:latin typeface="Times New Roman" panose="02020603050405020304" pitchFamily="18" charset="0"/>
              <a:cs typeface="Times New Roman" panose="02020603050405020304" pitchFamily="18" charset="0"/>
            </a:endParaRPr>
          </a:p>
          <a:p>
            <a:pPr marL="0" marR="0" algn="just">
              <a:lnSpc>
                <a:spcPct val="107000"/>
              </a:lnSpc>
              <a:spcBef>
                <a:spcPts val="0"/>
              </a:spcBef>
              <a:spcAft>
                <a:spcPts val="800"/>
              </a:spcAft>
            </a:pPr>
            <a:r>
              <a:rPr lang="en-US" sz="2400" i="1" dirty="0">
                <a:latin typeface="Times New Roman" panose="02020603050405020304" pitchFamily="18" charset="0"/>
                <a:ea typeface="Calibri" panose="020F0502020204030204" pitchFamily="34" charset="0"/>
                <a:cs typeface="Times New Roman" panose="02020603050405020304" pitchFamily="18" charset="0"/>
              </a:rPr>
              <a:t>“…The local program adopted to meet the requirements of S5.B.5.a.ii(a) and (b)(2) below shall apply to all applications1 submitted after December 31, 2017 and shall apply to projects approved prior to January 1, 2018, which have not started construction by December 31, 2023</a:t>
            </a:r>
            <a:r>
              <a:rPr lang="en-US" sz="2400" b="1" i="1" dirty="0">
                <a:latin typeface="Times New Roman" panose="02020603050405020304" pitchFamily="18"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400" dirty="0">
              <a:latin typeface="Times New Roman"/>
              <a:cs typeface="Times New Roman" panose="02020603050405020304" pitchFamily="18" charset="0"/>
            </a:endParaRPr>
          </a:p>
          <a:p>
            <a:pPr marL="0" indent="0" algn="just"/>
            <a:endParaRPr lang="en-US" sz="2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33652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Times New Roman" pitchFamily="18" charset="0"/>
                <a:cs typeface="Times New Roman" pitchFamily="18" charset="0"/>
              </a:rPr>
              <a:t>Vested Rights and the Feds</a:t>
            </a:r>
            <a:br>
              <a:rPr lang="en-US" sz="1800" dirty="0">
                <a:latin typeface="Times New Roman" pitchFamily="18" charset="0"/>
                <a:cs typeface="Times New Roman" pitchFamily="18" charset="0"/>
              </a:rPr>
            </a:br>
            <a:r>
              <a:rPr lang="en-US" sz="1600" dirty="0">
                <a:latin typeface="Times New Roman" pitchFamily="18" charset="0"/>
                <a:cs typeface="Times New Roman" pitchFamily="18" charset="0"/>
              </a:rPr>
              <a:t>Snohomish County v. Pollution Control Hearings Board, 187 Wash.2d 346 (2016)</a:t>
            </a:r>
          </a:p>
        </p:txBody>
      </p:sp>
      <p:sp>
        <p:nvSpPr>
          <p:cNvPr id="3" name="Content Placeholder 2"/>
          <p:cNvSpPr>
            <a:spLocks noGrp="1"/>
          </p:cNvSpPr>
          <p:nvPr>
            <p:ph idx="1"/>
          </p:nvPr>
        </p:nvSpPr>
        <p:spPr/>
        <p:txBody>
          <a:bodyPr/>
          <a:lstStyle/>
          <a:p>
            <a:pPr marL="0" indent="0" algn="just"/>
            <a:r>
              <a:rPr lang="en-US" sz="2000" dirty="0">
                <a:latin typeface="Times New Roman" panose="02020603050405020304" pitchFamily="18" charset="0"/>
                <a:cs typeface="Times New Roman" panose="02020603050405020304" pitchFamily="18" charset="0"/>
              </a:rPr>
              <a:t>Issue:</a:t>
            </a: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2000" dirty="0">
                <a:latin typeface="Times New Roman" panose="02020603050405020304" pitchFamily="18" charset="0"/>
                <a:cs typeface="Times New Roman" panose="02020603050405020304" pitchFamily="18" charset="0"/>
              </a:rPr>
              <a:t>Does Condition </a:t>
            </a:r>
            <a:r>
              <a:rPr lang="en-US" sz="2000" dirty="0">
                <a:solidFill>
                  <a:srgbClr val="000000"/>
                </a:solidFill>
                <a:latin typeface="Times New Roman" panose="02020603050405020304" pitchFamily="18" charset="0"/>
                <a:cs typeface="Times New Roman" panose="02020603050405020304" pitchFamily="18" charset="0"/>
              </a:rPr>
              <a:t>S5.C.5aiii violate the vested rights doctrine by applying to permits that vested prior to the adoption of local stormwater ordinances required by the condition?  </a:t>
            </a: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400" dirty="0">
              <a:latin typeface="Times New Roman"/>
              <a:cs typeface="Times New Roman" panose="02020603050405020304" pitchFamily="18" charset="0"/>
            </a:endParaRPr>
          </a:p>
          <a:p>
            <a:pPr marL="0" indent="0" algn="just"/>
            <a:endParaRPr lang="en-US" sz="2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35629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Times New Roman" pitchFamily="18" charset="0"/>
                <a:cs typeface="Times New Roman" pitchFamily="18" charset="0"/>
              </a:rPr>
              <a:t>Vested Rights and the Feds</a:t>
            </a:r>
            <a:br>
              <a:rPr lang="en-US" sz="1800" dirty="0">
                <a:latin typeface="Times New Roman" pitchFamily="18" charset="0"/>
                <a:cs typeface="Times New Roman" pitchFamily="18" charset="0"/>
              </a:rPr>
            </a:br>
            <a:r>
              <a:rPr lang="en-US" sz="1600" dirty="0">
                <a:latin typeface="Times New Roman" pitchFamily="18" charset="0"/>
                <a:cs typeface="Times New Roman" pitchFamily="18" charset="0"/>
              </a:rPr>
              <a:t>Snohomish County v. Pollution Control Hearings Board, 187 Wash.2d 346 (2016)</a:t>
            </a:r>
          </a:p>
        </p:txBody>
      </p:sp>
      <p:sp>
        <p:nvSpPr>
          <p:cNvPr id="3" name="Content Placeholder 2"/>
          <p:cNvSpPr>
            <a:spLocks noGrp="1"/>
          </p:cNvSpPr>
          <p:nvPr>
            <p:ph idx="1"/>
          </p:nvPr>
        </p:nvSpPr>
        <p:spPr/>
        <p:txBody>
          <a:bodyPr/>
          <a:lstStyle/>
          <a:p>
            <a:pPr marL="0" marR="0">
              <a:lnSpc>
                <a:spcPct val="107000"/>
              </a:lnSpc>
              <a:spcBef>
                <a:spcPts val="0"/>
              </a:spcBef>
              <a:spcAft>
                <a:spcPts val="800"/>
              </a:spcAft>
            </a:pPr>
            <a:r>
              <a:rPr lang="en-US" sz="2000" dirty="0">
                <a:latin typeface="Times New Roman" panose="02020603050405020304" pitchFamily="18" charset="0"/>
                <a:cs typeface="Times New Roman" panose="02020603050405020304" pitchFamily="18" charset="0"/>
              </a:rPr>
              <a:t>What is the vested rights doctrine?</a:t>
            </a:r>
          </a:p>
          <a:p>
            <a:pPr marL="0" marR="0">
              <a:lnSpc>
                <a:spcPct val="107000"/>
              </a:lnSpc>
              <a:spcBef>
                <a:spcPts val="0"/>
              </a:spcBef>
              <a:spcAft>
                <a:spcPts val="800"/>
              </a:spcAft>
            </a:pPr>
            <a:endParaRPr lang="en-US" sz="2000" dirty="0">
              <a:solidFill>
                <a:srgbClr val="212121"/>
              </a:solidFill>
              <a:ea typeface="Times New Roman"/>
            </a:endParaRPr>
          </a:p>
          <a:p>
            <a:pPr marL="0" marR="0">
              <a:lnSpc>
                <a:spcPct val="107000"/>
              </a:lnSpc>
              <a:spcBef>
                <a:spcPts val="0"/>
              </a:spcBef>
              <a:spcAft>
                <a:spcPts val="800"/>
              </a:spcAft>
            </a:pPr>
            <a:r>
              <a:rPr lang="en-US" sz="2000" dirty="0">
                <a:solidFill>
                  <a:srgbClr val="212121"/>
                </a:solidFill>
                <a:ea typeface="Times New Roman"/>
              </a:rPr>
              <a:t>The vested rights doctrine generally provides that certain land development applications must be processed under the land use regulations in effect when the application was submitted, regardless of subsequent changes to those regulations. </a:t>
            </a: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000" dirty="0">
              <a:solidFill>
                <a:srgbClr val="212121"/>
              </a:solidFill>
              <a:ea typeface="Times New Roman"/>
            </a:endParaRPr>
          </a:p>
          <a:p>
            <a:pPr marL="0" marR="0">
              <a:lnSpc>
                <a:spcPct val="107000"/>
              </a:lnSpc>
              <a:spcBef>
                <a:spcPts val="0"/>
              </a:spcBef>
              <a:spcAft>
                <a:spcPts val="800"/>
              </a:spcAft>
            </a:pPr>
            <a:r>
              <a:rPr lang="en-US" sz="2000" dirty="0">
                <a:solidFill>
                  <a:srgbClr val="212121"/>
                </a:solidFill>
                <a:ea typeface="Times New Roman"/>
              </a:rPr>
              <a:t>Development rights “vest” on a date certain—when a complete development application is submitted.</a:t>
            </a:r>
          </a:p>
          <a:p>
            <a:pPr marL="0" marR="0">
              <a:lnSpc>
                <a:spcPct val="107000"/>
              </a:lnSpc>
              <a:spcBef>
                <a:spcPts val="0"/>
              </a:spcBef>
              <a:spcAft>
                <a:spcPts val="800"/>
              </a:spcAft>
            </a:pPr>
            <a:endParaRPr lang="en-US" sz="2000" dirty="0">
              <a:solidFill>
                <a:srgbClr val="212121"/>
              </a:solidFill>
              <a:ea typeface="Times New Roman"/>
            </a:endParaRPr>
          </a:p>
          <a:p>
            <a:pPr marL="0" marR="0">
              <a:lnSpc>
                <a:spcPct val="107000"/>
              </a:lnSpc>
              <a:spcBef>
                <a:spcPts val="0"/>
              </a:spcBef>
              <a:spcAft>
                <a:spcPts val="800"/>
              </a:spcAft>
            </a:pPr>
            <a:r>
              <a:rPr lang="en-US" sz="2000" dirty="0">
                <a:solidFill>
                  <a:srgbClr val="212121"/>
                </a:solidFill>
                <a:ea typeface="Times New Roman"/>
              </a:rPr>
              <a:t>The purpose of the vested rights doctrine is to provide certainty to developers and to provide some protection against fluctuating land use policy.</a:t>
            </a: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400" dirty="0">
              <a:latin typeface="Times New Roman"/>
              <a:cs typeface="Times New Roman" panose="02020603050405020304" pitchFamily="18" charset="0"/>
            </a:endParaRPr>
          </a:p>
          <a:p>
            <a:pPr marL="0" indent="0" algn="just"/>
            <a:endParaRPr lang="en-US" sz="2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66778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Times New Roman" pitchFamily="18" charset="0"/>
                <a:cs typeface="Times New Roman" pitchFamily="18" charset="0"/>
              </a:rPr>
              <a:t>Vested Rights and the Feds</a:t>
            </a:r>
            <a:br>
              <a:rPr lang="en-US" sz="1800" dirty="0">
                <a:latin typeface="Times New Roman" pitchFamily="18" charset="0"/>
                <a:cs typeface="Times New Roman" pitchFamily="18" charset="0"/>
              </a:rPr>
            </a:br>
            <a:r>
              <a:rPr lang="en-US" sz="1600" dirty="0">
                <a:latin typeface="Times New Roman" pitchFamily="18" charset="0"/>
                <a:cs typeface="Times New Roman" pitchFamily="18" charset="0"/>
              </a:rPr>
              <a:t>Snohomish County v. Pollution Control Hearings Board, 187 Wash.2d 346 (2016)</a:t>
            </a:r>
          </a:p>
        </p:txBody>
      </p:sp>
      <p:sp>
        <p:nvSpPr>
          <p:cNvPr id="3" name="Content Placeholder 2"/>
          <p:cNvSpPr>
            <a:spLocks noGrp="1"/>
          </p:cNvSpPr>
          <p:nvPr>
            <p:ph idx="1"/>
          </p:nvPr>
        </p:nvSpPr>
        <p:spPr>
          <a:xfrm>
            <a:off x="1313319" y="1396704"/>
            <a:ext cx="7419975" cy="4548187"/>
          </a:xfrm>
        </p:spPr>
        <p:txBody>
          <a:bodyPr/>
          <a:lstStyle/>
          <a:p>
            <a:pPr marL="0" marR="0">
              <a:lnSpc>
                <a:spcPct val="107000"/>
              </a:lnSpc>
              <a:spcBef>
                <a:spcPts val="0"/>
              </a:spcBef>
              <a:spcAft>
                <a:spcPts val="800"/>
              </a:spcAft>
            </a:pPr>
            <a:r>
              <a:rPr lang="en-US" dirty="0">
                <a:latin typeface="Times New Roman" panose="02020603050405020304" pitchFamily="18" charset="0"/>
                <a:cs typeface="Times New Roman" panose="02020603050405020304" pitchFamily="18" charset="0"/>
              </a:rPr>
              <a:t>What permits are subject to the vested rights doctrine?</a:t>
            </a:r>
          </a:p>
          <a:p>
            <a:pPr marL="0" marR="0">
              <a:lnSpc>
                <a:spcPct val="107000"/>
              </a:lnSpc>
              <a:spcBef>
                <a:spcPts val="0"/>
              </a:spcBef>
              <a:spcAft>
                <a:spcPts val="800"/>
              </a:spcAft>
            </a:pPr>
            <a:r>
              <a:rPr lang="en-US" dirty="0">
                <a:latin typeface="Times New Roman" panose="02020603050405020304" pitchFamily="18" charset="0"/>
                <a:cs typeface="Times New Roman" panose="02020603050405020304" pitchFamily="18" charset="0"/>
              </a:rPr>
              <a:t>Building permits</a:t>
            </a:r>
          </a:p>
          <a:p>
            <a:pPr marL="0" marR="0">
              <a:lnSpc>
                <a:spcPct val="107000"/>
              </a:lnSpc>
              <a:spcBef>
                <a:spcPts val="0"/>
              </a:spcBef>
              <a:spcAft>
                <a:spcPts val="800"/>
              </a:spcAft>
            </a:pPr>
            <a:endParaRPr lang="en-US"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dirty="0">
                <a:latin typeface="Times New Roman" panose="02020603050405020304" pitchFamily="18" charset="0"/>
                <a:cs typeface="Times New Roman" panose="02020603050405020304" pitchFamily="18" charset="0"/>
              </a:rPr>
              <a:t>Subdivisions</a:t>
            </a:r>
          </a:p>
          <a:p>
            <a:pPr marL="0" marR="0">
              <a:lnSpc>
                <a:spcPct val="107000"/>
              </a:lnSpc>
              <a:spcBef>
                <a:spcPts val="0"/>
              </a:spcBef>
              <a:spcAft>
                <a:spcPts val="800"/>
              </a:spcAft>
            </a:pPr>
            <a:endParaRPr lang="en-US"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dirty="0">
                <a:latin typeface="Times New Roman" panose="02020603050405020304" pitchFamily="18" charset="0"/>
                <a:cs typeface="Times New Roman" panose="02020603050405020304" pitchFamily="18" charset="0"/>
              </a:rPr>
              <a:t>Development Agreements</a:t>
            </a:r>
          </a:p>
          <a:p>
            <a:pPr marL="0" marR="0">
              <a:lnSpc>
                <a:spcPct val="107000"/>
              </a:lnSpc>
              <a:spcBef>
                <a:spcPts val="0"/>
              </a:spcBef>
              <a:spcAft>
                <a:spcPts val="800"/>
              </a:spcAft>
            </a:pPr>
            <a:endParaRPr lang="en-US" sz="2000" b="1"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400" dirty="0">
              <a:latin typeface="Times New Roman"/>
              <a:cs typeface="Times New Roman" panose="02020603050405020304" pitchFamily="18" charset="0"/>
            </a:endParaRPr>
          </a:p>
          <a:p>
            <a:pPr marL="0" indent="0" algn="just"/>
            <a:endParaRPr lang="en-US" sz="2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91682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ctrTitle"/>
          </p:nvPr>
        </p:nvSpPr>
        <p:spPr>
          <a:xfrm>
            <a:off x="1174750" y="1809750"/>
            <a:ext cx="7308850" cy="2663825"/>
          </a:xfrm>
        </p:spPr>
        <p:txBody>
          <a:bodyPr/>
          <a:lstStyle/>
          <a:p>
            <a:pPr>
              <a:defRPr/>
            </a:pPr>
            <a:br>
              <a:rPr lang="en-US" sz="4400" dirty="0"/>
            </a:br>
            <a:endParaRPr lang="en-US" sz="3200" dirty="0"/>
          </a:p>
        </p:txBody>
      </p:sp>
      <p:sp>
        <p:nvSpPr>
          <p:cNvPr id="13315" name="Rectangle 3"/>
          <p:cNvSpPr>
            <a:spLocks noGrp="1" noChangeArrowheads="1"/>
          </p:cNvSpPr>
          <p:nvPr>
            <p:ph type="subTitle" idx="1"/>
          </p:nvPr>
        </p:nvSpPr>
        <p:spPr>
          <a:xfrm>
            <a:off x="917575" y="952237"/>
            <a:ext cx="7318375" cy="5067563"/>
          </a:xfrm>
        </p:spPr>
        <p:txBody>
          <a:bodyPr/>
          <a:lstStyle/>
          <a:p>
            <a:pPr algn="l"/>
            <a:r>
              <a:rPr lang="en-US" sz="1800" dirty="0">
                <a:latin typeface="Times New Roman" panose="02020603050405020304" pitchFamily="18" charset="0"/>
                <a:cs typeface="Times New Roman" panose="02020603050405020304" pitchFamily="18" charset="0"/>
              </a:rPr>
              <a:t>Some Gross Oversimplifications:  </a:t>
            </a:r>
          </a:p>
          <a:p>
            <a:pPr algn="l"/>
            <a:endParaRPr lang="en-US" sz="1800" dirty="0">
              <a:latin typeface="Times New Roman" panose="02020603050405020304" pitchFamily="18" charset="0"/>
              <a:cs typeface="Times New Roman" panose="02020603050405020304" pitchFamily="18" charset="0"/>
            </a:endParaRPr>
          </a:p>
          <a:p>
            <a:pPr algn="l"/>
            <a:r>
              <a:rPr lang="en-US" sz="1400" i="1" dirty="0">
                <a:solidFill>
                  <a:schemeClr val="tx1"/>
                </a:solidFill>
                <a:latin typeface="Times New Roman" panose="02020603050405020304" pitchFamily="18" charset="0"/>
                <a:cs typeface="Times New Roman" panose="02020603050405020304" pitchFamily="18" charset="0"/>
              </a:rPr>
              <a:t>1	</a:t>
            </a:r>
            <a:r>
              <a:rPr lang="en-US" sz="1400" b="1" i="1" dirty="0">
                <a:solidFill>
                  <a:schemeClr val="tx1"/>
                </a:solidFill>
                <a:latin typeface="Times New Roman" panose="02020603050405020304" pitchFamily="18" charset="0"/>
                <a:cs typeface="Times New Roman" panose="02020603050405020304" pitchFamily="18" charset="0"/>
              </a:rPr>
              <a:t>Murr</a:t>
            </a:r>
            <a:r>
              <a:rPr lang="en-US" sz="1400" i="1" dirty="0">
                <a:solidFill>
                  <a:schemeClr val="tx1"/>
                </a:solidFill>
                <a:latin typeface="Times New Roman" panose="02020603050405020304" pitchFamily="18" charset="0"/>
                <a:cs typeface="Times New Roman" panose="02020603050405020304" pitchFamily="18" charset="0"/>
              </a:rPr>
              <a:t> – </a:t>
            </a:r>
            <a:r>
              <a:rPr lang="en-US" sz="1400" dirty="0">
                <a:solidFill>
                  <a:schemeClr val="tx1"/>
                </a:solidFill>
                <a:latin typeface="Times New Roman" panose="02020603050405020304" pitchFamily="18" charset="0"/>
                <a:cs typeface="Times New Roman" panose="02020603050405020304" pitchFamily="18" charset="0"/>
              </a:rPr>
              <a:t>US Supreme Court Rules Wisconsin Lot Combination Rule Doesn’t Create 	Takings.  </a:t>
            </a:r>
            <a:endParaRPr lang="en-US" sz="1400" i="1" dirty="0">
              <a:solidFill>
                <a:schemeClr val="tx1"/>
              </a:solidFill>
              <a:latin typeface="Times New Roman" panose="02020603050405020304" pitchFamily="18" charset="0"/>
              <a:cs typeface="Times New Roman" panose="02020603050405020304" pitchFamily="18" charset="0"/>
            </a:endParaRPr>
          </a:p>
          <a:p>
            <a:pPr algn="l">
              <a:spcBef>
                <a:spcPts val="0"/>
              </a:spcBef>
            </a:pPr>
            <a:endParaRPr lang="en-US" sz="1800" i="1" dirty="0">
              <a:latin typeface="Times New Roman" panose="02020603050405020304" pitchFamily="18" charset="0"/>
              <a:cs typeface="Times New Roman" panose="02020603050405020304" pitchFamily="18" charset="0"/>
            </a:endParaRPr>
          </a:p>
          <a:p>
            <a:pPr indent="-457200" algn="l">
              <a:spcBef>
                <a:spcPts val="0"/>
              </a:spcBef>
            </a:pPr>
            <a:r>
              <a:rPr lang="en-US" sz="1600" i="1" dirty="0">
                <a:solidFill>
                  <a:schemeClr val="tx1"/>
                </a:solidFill>
                <a:latin typeface="Times New Roman" panose="02020603050405020304" pitchFamily="18" charset="0"/>
                <a:cs typeface="Times New Roman" panose="02020603050405020304" pitchFamily="18" charset="0"/>
              </a:rPr>
              <a:t>2.	</a:t>
            </a:r>
            <a:r>
              <a:rPr lang="en-US" sz="1400" b="1" i="1" dirty="0">
                <a:solidFill>
                  <a:schemeClr val="tx1"/>
                </a:solidFill>
                <a:latin typeface="Times New Roman" panose="02020603050405020304" pitchFamily="18" charset="0"/>
                <a:cs typeface="Times New Roman" panose="02020603050405020304" pitchFamily="18" charset="0"/>
              </a:rPr>
              <a:t>Snohomish County </a:t>
            </a:r>
            <a:r>
              <a:rPr lang="en-US" sz="1400" i="1" dirty="0">
                <a:solidFill>
                  <a:schemeClr val="tx1"/>
                </a:solidFill>
                <a:latin typeface="Times New Roman" panose="02020603050405020304" pitchFamily="18" charset="0"/>
                <a:cs typeface="Times New Roman" panose="02020603050405020304" pitchFamily="18" charset="0"/>
              </a:rPr>
              <a:t>– </a:t>
            </a:r>
            <a:r>
              <a:rPr lang="en-US" sz="1400" dirty="0">
                <a:solidFill>
                  <a:schemeClr val="tx1"/>
                </a:solidFill>
                <a:latin typeface="Times New Roman" panose="02020603050405020304" pitchFamily="18" charset="0"/>
                <a:cs typeface="Times New Roman" panose="02020603050405020304" pitchFamily="18" charset="0"/>
              </a:rPr>
              <a:t>NPDES vesting condition </a:t>
            </a:r>
            <a:r>
              <a:rPr lang="en-US" sz="1400" u="sng" dirty="0">
                <a:solidFill>
                  <a:schemeClr val="tx1"/>
                </a:solidFill>
                <a:latin typeface="Times New Roman" panose="02020603050405020304" pitchFamily="18" charset="0"/>
                <a:cs typeface="Times New Roman" panose="02020603050405020304" pitchFamily="18" charset="0"/>
              </a:rPr>
              <a:t>Not</a:t>
            </a:r>
            <a:r>
              <a:rPr lang="en-US" sz="1400" dirty="0">
                <a:solidFill>
                  <a:schemeClr val="tx1"/>
                </a:solidFill>
                <a:latin typeface="Times New Roman" panose="02020603050405020304" pitchFamily="18" charset="0"/>
                <a:cs typeface="Times New Roman" panose="02020603050405020304" pitchFamily="18" charset="0"/>
              </a:rPr>
              <a:t> Subject to State Vested  	Rights Doctrine.</a:t>
            </a:r>
          </a:p>
          <a:p>
            <a:pPr indent="-457200" algn="l">
              <a:spcBef>
                <a:spcPts val="0"/>
              </a:spcBef>
            </a:pPr>
            <a:endParaRPr lang="en-US" sz="1400" i="1" dirty="0">
              <a:solidFill>
                <a:schemeClr val="tx1"/>
              </a:solidFill>
              <a:latin typeface="Times New Roman" panose="02020603050405020304" pitchFamily="18" charset="0"/>
              <a:cs typeface="Times New Roman" panose="02020603050405020304" pitchFamily="18" charset="0"/>
            </a:endParaRPr>
          </a:p>
          <a:p>
            <a:pPr indent="-457200" algn="l">
              <a:spcBef>
                <a:spcPts val="0"/>
              </a:spcBef>
            </a:pPr>
            <a:r>
              <a:rPr lang="en-US" sz="1400" i="1" dirty="0">
                <a:solidFill>
                  <a:schemeClr val="tx1"/>
                </a:solidFill>
                <a:latin typeface="Times New Roman" panose="02020603050405020304" pitchFamily="18" charset="0"/>
                <a:cs typeface="Times New Roman" panose="02020603050405020304" pitchFamily="18" charset="0"/>
              </a:rPr>
              <a:t>3.	</a:t>
            </a:r>
            <a:r>
              <a:rPr lang="en-US" sz="1400" b="1" i="1" dirty="0">
                <a:solidFill>
                  <a:schemeClr val="tx1"/>
                </a:solidFill>
                <a:latin typeface="Times New Roman" panose="02020603050405020304" pitchFamily="18" charset="0"/>
                <a:cs typeface="Times New Roman" panose="02020603050405020304" pitchFamily="18" charset="0"/>
              </a:rPr>
              <a:t>Maytown Sand and Gravel </a:t>
            </a:r>
            <a:r>
              <a:rPr lang="en-US" sz="1400" i="1" dirty="0">
                <a:solidFill>
                  <a:schemeClr val="tx1"/>
                </a:solidFill>
                <a:latin typeface="Times New Roman" panose="02020603050405020304" pitchFamily="18" charset="0"/>
                <a:cs typeface="Times New Roman" panose="02020603050405020304" pitchFamily="18" charset="0"/>
              </a:rPr>
              <a:t>– </a:t>
            </a:r>
            <a:r>
              <a:rPr lang="en-US" sz="1400" dirty="0">
                <a:solidFill>
                  <a:schemeClr val="tx1"/>
                </a:solidFill>
                <a:latin typeface="Times New Roman" panose="02020603050405020304" pitchFamily="18" charset="0"/>
                <a:cs typeface="Times New Roman" panose="02020603050405020304" pitchFamily="18" charset="0"/>
              </a:rPr>
              <a:t>Politically Based Land Use Decisions = big liability.</a:t>
            </a:r>
          </a:p>
          <a:p>
            <a:pPr indent="-457200" algn="l">
              <a:spcBef>
                <a:spcPts val="0"/>
              </a:spcBef>
            </a:pPr>
            <a:endParaRPr lang="en-US" sz="1400" i="1" dirty="0">
              <a:latin typeface="Times New Roman" panose="02020603050405020304" pitchFamily="18" charset="0"/>
              <a:cs typeface="Times New Roman" panose="02020603050405020304" pitchFamily="18" charset="0"/>
            </a:endParaRPr>
          </a:p>
          <a:p>
            <a:pPr indent="-457200" algn="l">
              <a:spcBef>
                <a:spcPts val="0"/>
              </a:spcBef>
            </a:pPr>
            <a:r>
              <a:rPr lang="en-US" sz="1400" i="1" dirty="0">
                <a:solidFill>
                  <a:schemeClr val="tx1"/>
                </a:solidFill>
                <a:latin typeface="Times New Roman" panose="02020603050405020304" pitchFamily="18" charset="0"/>
                <a:cs typeface="Times New Roman" panose="02020603050405020304" pitchFamily="18" charset="0"/>
              </a:rPr>
              <a:t>4.	</a:t>
            </a:r>
            <a:r>
              <a:rPr lang="en-US" sz="1400" b="1" i="1" dirty="0">
                <a:solidFill>
                  <a:schemeClr val="tx1"/>
                </a:solidFill>
                <a:latin typeface="Times New Roman" panose="02020603050405020304" pitchFamily="18" charset="0"/>
                <a:cs typeface="Times New Roman" panose="02020603050405020304" pitchFamily="18" charset="0"/>
              </a:rPr>
              <a:t>Whatcom</a:t>
            </a:r>
            <a:r>
              <a:rPr lang="en-US" sz="1400" b="1" dirty="0">
                <a:solidFill>
                  <a:schemeClr val="tx1"/>
                </a:solidFill>
                <a:latin typeface="Times New Roman" panose="02020603050405020304" pitchFamily="18" charset="0"/>
                <a:cs typeface="Times New Roman" panose="02020603050405020304" pitchFamily="18" charset="0"/>
              </a:rPr>
              <a:t> (</a:t>
            </a:r>
            <a:r>
              <a:rPr lang="en-US" sz="1400" b="1" i="1" dirty="0">
                <a:solidFill>
                  <a:schemeClr val="tx1"/>
                </a:solidFill>
                <a:latin typeface="Times New Roman" panose="02020603050405020304" pitchFamily="18" charset="0"/>
                <a:cs typeface="Times New Roman" panose="02020603050405020304" pitchFamily="18" charset="0"/>
              </a:rPr>
              <a:t>Hirst</a:t>
            </a:r>
            <a:r>
              <a:rPr lang="en-US" sz="1400" b="1" dirty="0">
                <a:solidFill>
                  <a:schemeClr val="tx1"/>
                </a:solidFill>
                <a:latin typeface="Times New Roman" panose="02020603050405020304" pitchFamily="18" charset="0"/>
                <a:cs typeface="Times New Roman" panose="02020603050405020304" pitchFamily="18" charset="0"/>
              </a:rPr>
              <a:t>) </a:t>
            </a:r>
            <a:r>
              <a:rPr lang="en-US" sz="1400" dirty="0">
                <a:solidFill>
                  <a:schemeClr val="tx1"/>
                </a:solidFill>
                <a:latin typeface="Times New Roman" panose="02020603050405020304" pitchFamily="18" charset="0"/>
                <a:cs typeface="Times New Roman" panose="02020603050405020304" pitchFamily="18" charset="0"/>
              </a:rPr>
              <a:t>– County comprehensive plans must protect quantity and 	quality of 	groundwater.</a:t>
            </a:r>
          </a:p>
          <a:p>
            <a:pPr indent="-457200" algn="l">
              <a:spcBef>
                <a:spcPts val="0"/>
              </a:spcBef>
            </a:pPr>
            <a:endParaRPr lang="en-US" sz="1400" dirty="0">
              <a:solidFill>
                <a:schemeClr val="tx1"/>
              </a:solidFill>
              <a:latin typeface="Times New Roman" panose="02020603050405020304" pitchFamily="18" charset="0"/>
              <a:cs typeface="Times New Roman" panose="02020603050405020304" pitchFamily="18" charset="0"/>
            </a:endParaRPr>
          </a:p>
          <a:p>
            <a:pPr indent="-457200" algn="l">
              <a:spcBef>
                <a:spcPts val="0"/>
              </a:spcBef>
            </a:pPr>
            <a:r>
              <a:rPr lang="en-US" sz="1400" i="1" dirty="0">
                <a:solidFill>
                  <a:schemeClr val="tx1"/>
                </a:solidFill>
                <a:latin typeface="Times New Roman" panose="02020603050405020304" pitchFamily="18" charset="0"/>
                <a:cs typeface="Times New Roman" panose="02020603050405020304" pitchFamily="18" charset="0"/>
              </a:rPr>
              <a:t>5.	</a:t>
            </a:r>
            <a:r>
              <a:rPr lang="en-US" sz="1400" b="1" i="1" dirty="0">
                <a:solidFill>
                  <a:schemeClr val="tx1"/>
                </a:solidFill>
                <a:latin typeface="Times New Roman" panose="02020603050405020304" pitchFamily="18" charset="0"/>
                <a:cs typeface="Times New Roman" panose="02020603050405020304" pitchFamily="18" charset="0"/>
              </a:rPr>
              <a:t>Schnitzer</a:t>
            </a:r>
            <a:r>
              <a:rPr lang="en-US" sz="1400" dirty="0">
                <a:solidFill>
                  <a:schemeClr val="tx1"/>
                </a:solidFill>
                <a:latin typeface="Times New Roman" panose="02020603050405020304" pitchFamily="18" charset="0"/>
                <a:cs typeface="Times New Roman" panose="02020603050405020304" pitchFamily="18" charset="0"/>
              </a:rPr>
              <a:t> – City initiated rezones not subject to LUPA</a:t>
            </a:r>
          </a:p>
          <a:p>
            <a:pPr indent="-457200" algn="l">
              <a:spcBef>
                <a:spcPts val="0"/>
              </a:spcBef>
            </a:pPr>
            <a:endParaRPr lang="en-US" sz="1400" dirty="0">
              <a:solidFill>
                <a:schemeClr val="tx1"/>
              </a:solidFill>
              <a:latin typeface="Times New Roman" panose="02020603050405020304" pitchFamily="18" charset="0"/>
              <a:cs typeface="Times New Roman" panose="02020603050405020304" pitchFamily="18" charset="0"/>
            </a:endParaRPr>
          </a:p>
          <a:p>
            <a:pPr indent="-457200" algn="l">
              <a:spcBef>
                <a:spcPts val="0"/>
              </a:spcBef>
            </a:pPr>
            <a:r>
              <a:rPr lang="en-US" sz="1400" i="1" dirty="0">
                <a:solidFill>
                  <a:schemeClr val="tx1"/>
                </a:solidFill>
                <a:latin typeface="Times New Roman" panose="02020603050405020304" pitchFamily="18" charset="0"/>
                <a:cs typeface="Times New Roman" panose="02020603050405020304" pitchFamily="18" charset="0"/>
              </a:rPr>
              <a:t>6.	</a:t>
            </a:r>
            <a:r>
              <a:rPr lang="en-US" sz="1400" b="1" i="1" dirty="0">
                <a:solidFill>
                  <a:schemeClr val="tx1"/>
                </a:solidFill>
                <a:latin typeface="Times New Roman" panose="02020603050405020304" pitchFamily="18" charset="0"/>
                <a:cs typeface="Times New Roman" panose="02020603050405020304" pitchFamily="18" charset="0"/>
              </a:rPr>
              <a:t>Chumbley</a:t>
            </a:r>
            <a:r>
              <a:rPr lang="en-US" sz="1400" dirty="0">
                <a:solidFill>
                  <a:schemeClr val="tx1"/>
                </a:solidFill>
                <a:latin typeface="Times New Roman" panose="02020603050405020304" pitchFamily="18" charset="0"/>
                <a:cs typeface="Times New Roman" panose="02020603050405020304" pitchFamily="18" charset="0"/>
              </a:rPr>
              <a:t> – 21 day LUPA appeal deadline doesn’t stop challenges outside 	scope of 	building permit approval.</a:t>
            </a:r>
          </a:p>
          <a:p>
            <a:pPr indent="-457200" algn="l">
              <a:spcBef>
                <a:spcPts val="0"/>
              </a:spcBef>
            </a:pPr>
            <a:endParaRPr lang="en-US" sz="1400" dirty="0">
              <a:solidFill>
                <a:schemeClr val="tx1"/>
              </a:solidFill>
              <a:latin typeface="Times New Roman" panose="02020603050405020304" pitchFamily="18" charset="0"/>
              <a:cs typeface="Times New Roman" panose="02020603050405020304" pitchFamily="18" charset="0"/>
            </a:endParaRPr>
          </a:p>
          <a:p>
            <a:pPr indent="-457200" algn="l">
              <a:spcBef>
                <a:spcPts val="0"/>
              </a:spcBef>
            </a:pPr>
            <a:r>
              <a:rPr lang="en-US" sz="1400" i="1" dirty="0">
                <a:solidFill>
                  <a:schemeClr val="tx1"/>
                </a:solidFill>
                <a:latin typeface="Times New Roman" panose="02020603050405020304" pitchFamily="18" charset="0"/>
                <a:cs typeface="Times New Roman" panose="02020603050405020304" pitchFamily="18" charset="0"/>
              </a:rPr>
              <a:t>7.	</a:t>
            </a:r>
            <a:r>
              <a:rPr lang="en-US" sz="1400" b="1" i="1" dirty="0">
                <a:solidFill>
                  <a:schemeClr val="tx1"/>
                </a:solidFill>
                <a:latin typeface="Times New Roman" panose="02020603050405020304" pitchFamily="18" charset="0"/>
                <a:cs typeface="Times New Roman" panose="02020603050405020304" pitchFamily="18" charset="0"/>
              </a:rPr>
              <a:t>Columbia Riverkeeper </a:t>
            </a:r>
            <a:r>
              <a:rPr lang="en-US" sz="1400" dirty="0">
                <a:solidFill>
                  <a:schemeClr val="tx1"/>
                </a:solidFill>
                <a:latin typeface="Times New Roman" panose="02020603050405020304" pitchFamily="18" charset="0"/>
                <a:cs typeface="Times New Roman" panose="02020603050405020304" pitchFamily="18" charset="0"/>
              </a:rPr>
              <a:t>– A port can approve a lease for a major 	development project before completion of an EIS if the lease has sufficient 	escape 	clauses</a:t>
            </a:r>
          </a:p>
          <a:p>
            <a:pPr indent="-457200" algn="l">
              <a:spcBef>
                <a:spcPts val="0"/>
              </a:spcBef>
            </a:pPr>
            <a:endParaRPr lang="en-US" sz="1400" dirty="0">
              <a:solidFill>
                <a:schemeClr val="tx1"/>
              </a:solidFill>
              <a:latin typeface="Times New Roman" panose="02020603050405020304" pitchFamily="18" charset="0"/>
              <a:cs typeface="Times New Roman" panose="02020603050405020304" pitchFamily="18" charset="0"/>
            </a:endParaRPr>
          </a:p>
          <a:p>
            <a:pPr indent="-457200" algn="l">
              <a:spcBef>
                <a:spcPts val="0"/>
              </a:spcBef>
            </a:pPr>
            <a:r>
              <a:rPr lang="en-US" sz="1400" i="1" dirty="0">
                <a:solidFill>
                  <a:schemeClr val="tx1"/>
                </a:solidFill>
                <a:latin typeface="Times New Roman" panose="02020603050405020304" pitchFamily="18" charset="0"/>
                <a:cs typeface="Times New Roman" panose="02020603050405020304" pitchFamily="18" charset="0"/>
              </a:rPr>
              <a:t>8.	</a:t>
            </a:r>
            <a:r>
              <a:rPr lang="en-US" sz="1400" b="1" i="1" dirty="0">
                <a:solidFill>
                  <a:schemeClr val="tx1"/>
                </a:solidFill>
                <a:latin typeface="Times New Roman" panose="02020603050405020304" pitchFamily="18" charset="0"/>
                <a:cs typeface="Times New Roman" panose="02020603050405020304" pitchFamily="18" charset="0"/>
              </a:rPr>
              <a:t>Cave</a:t>
            </a:r>
            <a:r>
              <a:rPr lang="en-US" sz="1400" dirty="0">
                <a:solidFill>
                  <a:schemeClr val="tx1"/>
                </a:solidFill>
                <a:latin typeface="Times New Roman" panose="02020603050405020304" pitchFamily="18" charset="0"/>
                <a:cs typeface="Times New Roman" panose="02020603050405020304" pitchFamily="18" charset="0"/>
              </a:rPr>
              <a:t> – Latecomer agreement approvals subject to LUPA</a:t>
            </a:r>
          </a:p>
          <a:p>
            <a:pPr algn="l">
              <a:spcBef>
                <a:spcPts val="0"/>
              </a:spcBef>
            </a:pPr>
            <a:endParaRPr lang="en-US" sz="1600" dirty="0">
              <a:latin typeface="Times New Roman" panose="02020603050405020304" pitchFamily="18" charset="0"/>
              <a:cs typeface="Times New Roman" panose="02020603050405020304" pitchFamily="18" charset="0"/>
            </a:endParaRPr>
          </a:p>
          <a:p>
            <a:pPr algn="l">
              <a:spcBef>
                <a:spcPts val="0"/>
              </a:spcBef>
            </a:pPr>
            <a:endParaRPr lang="en-US" sz="1600" dirty="0">
              <a:latin typeface="Times New Roman" panose="02020603050405020304" pitchFamily="18" charset="0"/>
              <a:cs typeface="Times New Roman" panose="02020603050405020304" pitchFamily="18" charset="0"/>
            </a:endParaRPr>
          </a:p>
          <a:p>
            <a:pPr indent="-457200" algn="l">
              <a:spcBef>
                <a:spcPts val="0"/>
              </a:spcBef>
            </a:pPr>
            <a:endParaRPr lang="en-US" sz="1600" dirty="0">
              <a:latin typeface="Times New Roman" panose="02020603050405020304" pitchFamily="18" charset="0"/>
              <a:cs typeface="Times New Roman" panose="02020603050405020304" pitchFamily="18" charset="0"/>
            </a:endParaRPr>
          </a:p>
          <a:p>
            <a:pPr indent="-457200" algn="l">
              <a:spcBef>
                <a:spcPts val="0"/>
              </a:spcBef>
            </a:pPr>
            <a:endParaRPr lang="en-US" sz="1800" dirty="0">
              <a:latin typeface="Times New Roman" panose="02020603050405020304" pitchFamily="18" charset="0"/>
              <a:cs typeface="Times New Roman" panose="02020603050405020304" pitchFamily="18" charset="0"/>
            </a:endParaRPr>
          </a:p>
          <a:p>
            <a:endParaRPr lang="en-US" sz="2000" dirty="0"/>
          </a:p>
        </p:txBody>
      </p:sp>
    </p:spTree>
    <p:extLst>
      <p:ext uri="{BB962C8B-B14F-4D97-AF65-F5344CB8AC3E}">
        <p14:creationId xmlns:p14="http://schemas.microsoft.com/office/powerpoint/2010/main" val="4789302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Times New Roman" pitchFamily="18" charset="0"/>
                <a:cs typeface="Times New Roman" pitchFamily="18" charset="0"/>
              </a:rPr>
              <a:t>Vested Rights and the Feds</a:t>
            </a:r>
            <a:br>
              <a:rPr lang="en-US" sz="1800" dirty="0">
                <a:latin typeface="Times New Roman" pitchFamily="18" charset="0"/>
                <a:cs typeface="Times New Roman" pitchFamily="18" charset="0"/>
              </a:rPr>
            </a:br>
            <a:r>
              <a:rPr lang="en-US" sz="1600" dirty="0">
                <a:latin typeface="Times New Roman" pitchFamily="18" charset="0"/>
                <a:cs typeface="Times New Roman" pitchFamily="18" charset="0"/>
              </a:rPr>
              <a:t>Snohomish County v. Pollution Control Hearings Board, 187 Wash.2d 346 (2016)</a:t>
            </a:r>
          </a:p>
        </p:txBody>
      </p:sp>
      <p:sp>
        <p:nvSpPr>
          <p:cNvPr id="3" name="Content Placeholder 2"/>
          <p:cNvSpPr>
            <a:spLocks noGrp="1"/>
          </p:cNvSpPr>
          <p:nvPr>
            <p:ph idx="1"/>
          </p:nvPr>
        </p:nvSpPr>
        <p:spPr>
          <a:xfrm>
            <a:off x="1313319" y="1396704"/>
            <a:ext cx="7419975" cy="4548187"/>
          </a:xfrm>
        </p:spPr>
        <p:txBody>
          <a:bodyPr/>
          <a:lstStyle/>
          <a:p>
            <a:pPr marL="0" marR="0" algn="just">
              <a:lnSpc>
                <a:spcPct val="107000"/>
              </a:lnSpc>
              <a:spcBef>
                <a:spcPts val="0"/>
              </a:spcBef>
              <a:spcAft>
                <a:spcPts val="800"/>
              </a:spcAft>
            </a:pPr>
            <a:r>
              <a:rPr lang="en-US" sz="2000" b="1" dirty="0">
                <a:latin typeface="Times New Roman" panose="02020603050405020304" pitchFamily="18" charset="0"/>
                <a:cs typeface="Times New Roman" panose="02020603050405020304" pitchFamily="18" charset="0"/>
              </a:rPr>
              <a:t>What exactly do these permits vest to?</a:t>
            </a:r>
          </a:p>
          <a:p>
            <a:pPr marL="0" marR="0" algn="just">
              <a:lnSpc>
                <a:spcPct val="107000"/>
              </a:lnSpc>
              <a:spcBef>
                <a:spcPts val="0"/>
              </a:spcBef>
              <a:spcAft>
                <a:spcPts val="800"/>
              </a:spcAft>
            </a:pPr>
            <a:r>
              <a:rPr lang="en-US" sz="2000" b="1" dirty="0">
                <a:latin typeface="Times New Roman" panose="02020603050405020304" pitchFamily="18" charset="0"/>
                <a:cs typeface="Times New Roman" panose="02020603050405020304" pitchFamily="18" charset="0"/>
              </a:rPr>
              <a:t>RCW 19.27.095(1):  valid and complete building permit application </a:t>
            </a:r>
            <a:r>
              <a:rPr lang="en-US" sz="2000" dirty="0">
                <a:solidFill>
                  <a:srgbClr val="212121"/>
                </a:solidFill>
                <a:latin typeface="Times New Roman" panose="02020603050405020304" pitchFamily="18" charset="0"/>
                <a:ea typeface="Times New Roman"/>
                <a:cs typeface="Times New Roman" panose="02020603050405020304" pitchFamily="18" charset="0"/>
              </a:rPr>
              <a:t>“</a:t>
            </a:r>
            <a:r>
              <a:rPr lang="en-US" sz="2000" i="1" dirty="0">
                <a:solidFill>
                  <a:srgbClr val="212121"/>
                </a:solidFill>
                <a:latin typeface="Times New Roman" panose="02020603050405020304" pitchFamily="18" charset="0"/>
                <a:ea typeface="Times New Roman"/>
                <a:cs typeface="Times New Roman" panose="02020603050405020304" pitchFamily="18" charset="0"/>
              </a:rPr>
              <a:t>shall be considered under the building permit ordinance in effect at the time of application, and the zoning </a:t>
            </a:r>
            <a:r>
              <a:rPr lang="en-US" sz="2000" b="1" i="1" dirty="0">
                <a:solidFill>
                  <a:srgbClr val="212121"/>
                </a:solidFill>
                <a:latin typeface="Times New Roman" panose="02020603050405020304" pitchFamily="18" charset="0"/>
                <a:ea typeface="Times New Roman"/>
                <a:cs typeface="Times New Roman" panose="02020603050405020304" pitchFamily="18" charset="0"/>
              </a:rPr>
              <a:t>or other land use control ordinances</a:t>
            </a:r>
            <a:r>
              <a:rPr lang="en-US" sz="2000" i="1" dirty="0">
                <a:solidFill>
                  <a:srgbClr val="212121"/>
                </a:solidFill>
                <a:latin typeface="Times New Roman" panose="02020603050405020304" pitchFamily="18" charset="0"/>
                <a:ea typeface="Times New Roman"/>
                <a:cs typeface="Times New Roman" panose="02020603050405020304" pitchFamily="18" charset="0"/>
              </a:rPr>
              <a:t> in effect on the date of application</a:t>
            </a:r>
            <a:r>
              <a:rPr lang="en-US" sz="2000" dirty="0">
                <a:solidFill>
                  <a:srgbClr val="212121"/>
                </a:solidFill>
                <a:latin typeface="Times New Roman" panose="02020603050405020304" pitchFamily="18" charset="0"/>
                <a:ea typeface="Times New Roman"/>
                <a:cs typeface="Times New Roman" panose="02020603050405020304" pitchFamily="18" charset="0"/>
              </a:rPr>
              <a:t>.” </a:t>
            </a:r>
          </a:p>
          <a:p>
            <a:pPr marL="0" marR="0" algn="just">
              <a:lnSpc>
                <a:spcPct val="107000"/>
              </a:lnSpc>
              <a:spcBef>
                <a:spcPts val="0"/>
              </a:spcBef>
              <a:spcAft>
                <a:spcPts val="800"/>
              </a:spcAft>
            </a:pPr>
            <a:endParaRPr lang="en-US" sz="2000" b="1" dirty="0">
              <a:solidFill>
                <a:srgbClr val="212121"/>
              </a:solidFill>
              <a:latin typeface="Times New Roman" panose="02020603050405020304" pitchFamily="18" charset="0"/>
              <a:cs typeface="Times New Roman" panose="02020603050405020304" pitchFamily="18" charset="0"/>
            </a:endParaRPr>
          </a:p>
          <a:p>
            <a:pPr marL="0" marR="0" algn="just">
              <a:lnSpc>
                <a:spcPct val="107000"/>
              </a:lnSpc>
              <a:spcBef>
                <a:spcPts val="0"/>
              </a:spcBef>
              <a:spcAft>
                <a:spcPts val="800"/>
              </a:spcAft>
            </a:pPr>
            <a:r>
              <a:rPr lang="en-US" sz="2000" b="1" dirty="0">
                <a:solidFill>
                  <a:srgbClr val="212121"/>
                </a:solidFill>
                <a:latin typeface="Times New Roman" panose="02020603050405020304" pitchFamily="18" charset="0"/>
                <a:cs typeface="Times New Roman" panose="02020603050405020304" pitchFamily="18" charset="0"/>
              </a:rPr>
              <a:t>RCW 58.17.033(1) provides that a proposed division of land </a:t>
            </a:r>
            <a:r>
              <a:rPr lang="en-US" sz="2000" dirty="0">
                <a:solidFill>
                  <a:srgbClr val="212121"/>
                </a:solidFill>
                <a:latin typeface="Times New Roman" panose="02020603050405020304" pitchFamily="18" charset="0"/>
                <a:ea typeface="Times New Roman"/>
                <a:cs typeface="Times New Roman" panose="02020603050405020304" pitchFamily="18" charset="0"/>
              </a:rPr>
              <a:t>“</a:t>
            </a:r>
            <a:r>
              <a:rPr lang="en-US" sz="2000" i="1" dirty="0">
                <a:solidFill>
                  <a:srgbClr val="212121"/>
                </a:solidFill>
                <a:latin typeface="Times New Roman" panose="02020603050405020304" pitchFamily="18" charset="0"/>
                <a:ea typeface="Times New Roman"/>
                <a:cs typeface="Times New Roman" panose="02020603050405020304" pitchFamily="18" charset="0"/>
              </a:rPr>
              <a:t>shall be considered under the subdivision or short subdivision ordinance, and zoning </a:t>
            </a:r>
            <a:r>
              <a:rPr lang="en-US" sz="2000" b="1" i="1" dirty="0">
                <a:solidFill>
                  <a:srgbClr val="212121"/>
                </a:solidFill>
                <a:latin typeface="Times New Roman" panose="02020603050405020304" pitchFamily="18" charset="0"/>
                <a:ea typeface="Times New Roman"/>
                <a:cs typeface="Times New Roman" panose="02020603050405020304" pitchFamily="18" charset="0"/>
              </a:rPr>
              <a:t>or other land use control ordinances</a:t>
            </a:r>
            <a:r>
              <a:rPr lang="en-US" sz="2000" i="1" dirty="0">
                <a:solidFill>
                  <a:srgbClr val="212121"/>
                </a:solidFill>
                <a:latin typeface="Times New Roman" panose="02020603050405020304" pitchFamily="18" charset="0"/>
                <a:ea typeface="Times New Roman"/>
                <a:cs typeface="Times New Roman" panose="02020603050405020304" pitchFamily="18" charset="0"/>
              </a:rPr>
              <a:t>, in effect on the land at the time a fully completed application for preliminary plat approval of the subdivision, or short plat approval of the short subdivision, has been submitted to the appropriate county, city, or town official</a:t>
            </a:r>
            <a:r>
              <a:rPr lang="en-US" sz="2000" dirty="0">
                <a:solidFill>
                  <a:srgbClr val="212121"/>
                </a:solidFill>
                <a:latin typeface="Times New Roman" panose="02020603050405020304" pitchFamily="18" charset="0"/>
                <a:ea typeface="Times New Roman"/>
                <a:cs typeface="Times New Roman" panose="02020603050405020304" pitchFamily="18" charset="0"/>
              </a:rPr>
              <a:t>.” </a:t>
            </a:r>
            <a:endParaRPr lang="en-US" sz="2000" b="1"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400" dirty="0">
              <a:latin typeface="Times New Roman"/>
              <a:cs typeface="Times New Roman" panose="02020603050405020304" pitchFamily="18" charset="0"/>
            </a:endParaRPr>
          </a:p>
          <a:p>
            <a:pPr marL="0" indent="0" algn="just"/>
            <a:endParaRPr lang="en-US" sz="2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77046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Times New Roman" pitchFamily="18" charset="0"/>
                <a:cs typeface="Times New Roman" pitchFamily="18" charset="0"/>
              </a:rPr>
              <a:t>Vested Rights and the Feds</a:t>
            </a:r>
            <a:br>
              <a:rPr lang="en-US" sz="1800" dirty="0">
                <a:latin typeface="Times New Roman" pitchFamily="18" charset="0"/>
                <a:cs typeface="Times New Roman" pitchFamily="18" charset="0"/>
              </a:rPr>
            </a:br>
            <a:r>
              <a:rPr lang="en-US" sz="1600" dirty="0">
                <a:latin typeface="Times New Roman" pitchFamily="18" charset="0"/>
                <a:cs typeface="Times New Roman" pitchFamily="18" charset="0"/>
              </a:rPr>
              <a:t>Snohomish County v. Pollution Control Hearings Board, 187 Wash.2d 346 (2016)</a:t>
            </a:r>
          </a:p>
        </p:txBody>
      </p:sp>
      <p:sp>
        <p:nvSpPr>
          <p:cNvPr id="3" name="Content Placeholder 2"/>
          <p:cNvSpPr>
            <a:spLocks noGrp="1"/>
          </p:cNvSpPr>
          <p:nvPr>
            <p:ph idx="1"/>
          </p:nvPr>
        </p:nvSpPr>
        <p:spPr>
          <a:xfrm>
            <a:off x="1313319" y="1396704"/>
            <a:ext cx="7419975" cy="4548187"/>
          </a:xfrm>
        </p:spPr>
        <p:txBody>
          <a:bodyPr/>
          <a:lstStyle/>
          <a:p>
            <a:pPr marL="0" marR="0" algn="just">
              <a:lnSpc>
                <a:spcPct val="107000"/>
              </a:lnSpc>
              <a:spcBef>
                <a:spcPts val="0"/>
              </a:spcBef>
              <a:spcAft>
                <a:spcPts val="800"/>
              </a:spcAft>
            </a:pPr>
            <a:r>
              <a:rPr lang="en-US" sz="2000" b="1" dirty="0">
                <a:latin typeface="Times New Roman" panose="02020603050405020304" pitchFamily="18" charset="0"/>
                <a:cs typeface="Times New Roman" panose="02020603050405020304" pitchFamily="18" charset="0"/>
              </a:rPr>
              <a:t>What exactly do these permits vest to?</a:t>
            </a:r>
          </a:p>
          <a:p>
            <a:pPr marL="0" marR="0">
              <a:lnSpc>
                <a:spcPct val="107000"/>
              </a:lnSpc>
              <a:spcBef>
                <a:spcPts val="0"/>
              </a:spcBef>
              <a:spcAft>
                <a:spcPts val="800"/>
              </a:spcAft>
            </a:pPr>
            <a:endParaRPr lang="en-US" sz="2400" dirty="0">
              <a:latin typeface="Times New Roman"/>
              <a:cs typeface="Times New Roman" panose="02020603050405020304" pitchFamily="18" charset="0"/>
            </a:endParaRPr>
          </a:p>
          <a:p>
            <a:pPr marL="0" marR="0">
              <a:lnSpc>
                <a:spcPct val="107000"/>
              </a:lnSpc>
              <a:spcBef>
                <a:spcPts val="0"/>
              </a:spcBef>
              <a:spcAft>
                <a:spcPts val="800"/>
              </a:spcAft>
            </a:pPr>
            <a:r>
              <a:rPr lang="en-US" sz="2400" dirty="0">
                <a:latin typeface="Times New Roman"/>
                <a:cs typeface="Times New Roman" panose="02020603050405020304" pitchFamily="18" charset="0"/>
              </a:rPr>
              <a:t>RCW 36.70B.180 provides that a development agreement is not subject to an amended or new </a:t>
            </a:r>
            <a:r>
              <a:rPr lang="en-US" sz="2400" dirty="0">
                <a:solidFill>
                  <a:srgbClr val="212121"/>
                </a:solidFill>
                <a:ea typeface="Times New Roman"/>
              </a:rPr>
              <a:t>“</a:t>
            </a:r>
            <a:r>
              <a:rPr lang="en-US" sz="2400" i="1" dirty="0">
                <a:solidFill>
                  <a:srgbClr val="212121"/>
                </a:solidFill>
                <a:ea typeface="Times New Roman"/>
              </a:rPr>
              <a:t>zoning ordinance or </a:t>
            </a:r>
            <a:r>
              <a:rPr lang="en-US" sz="2400" b="1" i="1" dirty="0">
                <a:solidFill>
                  <a:srgbClr val="212121"/>
                </a:solidFill>
                <a:ea typeface="Times New Roman"/>
              </a:rPr>
              <a:t>development standard </a:t>
            </a:r>
            <a:r>
              <a:rPr lang="en-US" sz="2400" i="1" dirty="0">
                <a:solidFill>
                  <a:srgbClr val="212121"/>
                </a:solidFill>
                <a:ea typeface="Times New Roman"/>
              </a:rPr>
              <a:t>or regulation adopted after the effective date of the agreement</a:t>
            </a:r>
            <a:r>
              <a:rPr lang="en-US" sz="2400" dirty="0">
                <a:solidFill>
                  <a:srgbClr val="212121"/>
                </a:solidFill>
                <a:ea typeface="Times New Roman"/>
              </a:rPr>
              <a:t>.”</a:t>
            </a:r>
            <a:endParaRPr lang="en-US" sz="2400" dirty="0">
              <a:latin typeface="Times New Roman"/>
              <a:cs typeface="Times New Roman" panose="02020603050405020304" pitchFamily="18" charset="0"/>
            </a:endParaRPr>
          </a:p>
          <a:p>
            <a:pPr marL="0" indent="0" algn="just"/>
            <a:endParaRPr lang="en-US" sz="2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24567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Times New Roman" pitchFamily="18" charset="0"/>
                <a:cs typeface="Times New Roman" pitchFamily="18" charset="0"/>
              </a:rPr>
              <a:t>Vested Rights and the Feds</a:t>
            </a:r>
            <a:br>
              <a:rPr lang="en-US" sz="1800" dirty="0">
                <a:latin typeface="Times New Roman" pitchFamily="18" charset="0"/>
                <a:cs typeface="Times New Roman" pitchFamily="18" charset="0"/>
              </a:rPr>
            </a:br>
            <a:r>
              <a:rPr lang="en-US" sz="1600" dirty="0">
                <a:latin typeface="Times New Roman" pitchFamily="18" charset="0"/>
                <a:cs typeface="Times New Roman" pitchFamily="18" charset="0"/>
              </a:rPr>
              <a:t>Snohomish County v. Pollution Control Hearings Board, 187 Wash.2d 346 (2016)</a:t>
            </a:r>
          </a:p>
        </p:txBody>
      </p:sp>
      <p:sp>
        <p:nvSpPr>
          <p:cNvPr id="3" name="Content Placeholder 2"/>
          <p:cNvSpPr>
            <a:spLocks noGrp="1"/>
          </p:cNvSpPr>
          <p:nvPr>
            <p:ph idx="1"/>
          </p:nvPr>
        </p:nvSpPr>
        <p:spPr>
          <a:xfrm>
            <a:off x="1313319" y="1396704"/>
            <a:ext cx="7419975" cy="4548187"/>
          </a:xfrm>
        </p:spPr>
        <p:txBody>
          <a:bodyPr/>
          <a:lstStyle/>
          <a:p>
            <a:pPr marL="0" indent="0" algn="just"/>
            <a:r>
              <a:rPr lang="en-US" sz="2400" dirty="0">
                <a:latin typeface="Times New Roman" panose="02020603050405020304" pitchFamily="18" charset="0"/>
                <a:cs typeface="Times New Roman" panose="02020603050405020304" pitchFamily="18" charset="0"/>
              </a:rPr>
              <a:t>So more precisely, issue of whether building/subdivision/development agreement vests against NPDES permit requirements is whether NPDES requirements qualify as </a:t>
            </a:r>
          </a:p>
          <a:p>
            <a:pPr marL="0" indent="0" algn="just"/>
            <a:endParaRPr lang="en-US" sz="2400" dirty="0">
              <a:latin typeface="Times New Roman" panose="02020603050405020304" pitchFamily="18" charset="0"/>
              <a:cs typeface="Times New Roman" panose="02020603050405020304" pitchFamily="18" charset="0"/>
            </a:endParaRPr>
          </a:p>
          <a:p>
            <a:pPr marL="0" indent="0" algn="just"/>
            <a:r>
              <a:rPr lang="en-US" sz="2400" dirty="0">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other land use control ordinances</a:t>
            </a:r>
            <a:r>
              <a:rPr lang="en-US" sz="2400" dirty="0">
                <a:latin typeface="Times New Roman" panose="02020603050405020304" pitchFamily="18" charset="0"/>
                <a:cs typeface="Times New Roman" panose="02020603050405020304" pitchFamily="18" charset="0"/>
              </a:rPr>
              <a:t>” under building and subdivision vesting statutes, or </a:t>
            </a:r>
          </a:p>
          <a:p>
            <a:pPr marL="0" indent="0" algn="just"/>
            <a:endParaRPr lang="en-US" sz="2400" dirty="0">
              <a:latin typeface="Times New Roman" panose="02020603050405020304" pitchFamily="18" charset="0"/>
              <a:cs typeface="Times New Roman" panose="02020603050405020304" pitchFamily="18" charset="0"/>
            </a:endParaRPr>
          </a:p>
          <a:p>
            <a:pPr marL="0" indent="0" algn="just"/>
            <a:r>
              <a:rPr lang="en-US" sz="2400" dirty="0">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development standard</a:t>
            </a:r>
            <a:r>
              <a:rPr lang="en-US" sz="2400" dirty="0">
                <a:latin typeface="Times New Roman" panose="02020603050405020304" pitchFamily="18" charset="0"/>
                <a:cs typeface="Times New Roman" panose="02020603050405020304" pitchFamily="18" charset="0"/>
              </a:rPr>
              <a:t>” under developer agreement statute.  </a:t>
            </a:r>
          </a:p>
          <a:p>
            <a:pPr marL="0" indent="0" algn="just"/>
            <a:endParaRPr lang="en-US" sz="2400" dirty="0">
              <a:latin typeface="Times New Roman" panose="02020603050405020304" pitchFamily="18" charset="0"/>
              <a:cs typeface="Times New Roman" panose="02020603050405020304" pitchFamily="18" charset="0"/>
            </a:endParaRPr>
          </a:p>
          <a:p>
            <a:pPr marL="0" indent="0" algn="just"/>
            <a:endParaRPr lang="en-US" sz="2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19041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Times New Roman" pitchFamily="18" charset="0"/>
                <a:cs typeface="Times New Roman" pitchFamily="18" charset="0"/>
              </a:rPr>
              <a:t>Vested Rights and the Feds</a:t>
            </a:r>
            <a:br>
              <a:rPr lang="en-US" sz="1800" dirty="0">
                <a:latin typeface="Times New Roman" pitchFamily="18" charset="0"/>
                <a:cs typeface="Times New Roman" pitchFamily="18" charset="0"/>
              </a:rPr>
            </a:br>
            <a:r>
              <a:rPr lang="en-US" sz="1600" dirty="0">
                <a:latin typeface="Times New Roman" pitchFamily="18" charset="0"/>
                <a:cs typeface="Times New Roman" pitchFamily="18" charset="0"/>
              </a:rPr>
              <a:t>Snohomish County v. Pollution Control Hearings Board, 187 Wash.2d 346 (2016)</a:t>
            </a:r>
          </a:p>
        </p:txBody>
      </p:sp>
      <p:sp>
        <p:nvSpPr>
          <p:cNvPr id="3" name="Content Placeholder 2"/>
          <p:cNvSpPr>
            <a:spLocks noGrp="1"/>
          </p:cNvSpPr>
          <p:nvPr>
            <p:ph idx="1"/>
          </p:nvPr>
        </p:nvSpPr>
        <p:spPr>
          <a:xfrm>
            <a:off x="1313319" y="1396704"/>
            <a:ext cx="7419975" cy="4548187"/>
          </a:xfrm>
        </p:spPr>
        <p:txBody>
          <a:bodyPr/>
          <a:lstStyle/>
          <a:p>
            <a:pPr marL="0" indent="0" algn="just"/>
            <a:r>
              <a:rPr lang="en-US" sz="2000" dirty="0">
                <a:latin typeface="Times New Roman" panose="02020603050405020304" pitchFamily="18" charset="0"/>
                <a:cs typeface="Times New Roman" panose="02020603050405020304" pitchFamily="18" charset="0"/>
              </a:rPr>
              <a:t>What is a “land use control ordinance”?</a:t>
            </a:r>
          </a:p>
          <a:p>
            <a:pPr marL="0" indent="0" algn="just"/>
            <a:endParaRPr lang="en-US" sz="2000" dirty="0">
              <a:latin typeface="Times New Roman" panose="02020603050405020304" pitchFamily="18" charset="0"/>
              <a:cs typeface="Times New Roman" panose="02020603050405020304" pitchFamily="18" charset="0"/>
            </a:endParaRPr>
          </a:p>
          <a:p>
            <a:pPr marL="0" indent="0" algn="just"/>
            <a:r>
              <a:rPr lang="en-US" sz="2000" u="sng" dirty="0">
                <a:latin typeface="Times New Roman" panose="02020603050405020304" pitchFamily="18" charset="0"/>
                <a:cs typeface="Times New Roman" panose="02020603050405020304" pitchFamily="18" charset="0"/>
              </a:rPr>
              <a:t>This is where Supreme Court departs from Court of Appeals Analysis</a:t>
            </a:r>
          </a:p>
          <a:p>
            <a:pPr marL="0" indent="0" algn="just"/>
            <a:endParaRPr lang="en-US" sz="2000" dirty="0">
              <a:latin typeface="Times New Roman" panose="02020603050405020304" pitchFamily="18" charset="0"/>
              <a:cs typeface="Times New Roman" panose="02020603050405020304" pitchFamily="18" charset="0"/>
            </a:endParaRPr>
          </a:p>
          <a:p>
            <a:pPr marL="0" indent="0" algn="just"/>
            <a:r>
              <a:rPr lang="en-US" sz="2000" dirty="0">
                <a:latin typeface="Times New Roman" panose="02020603050405020304" pitchFamily="18" charset="0"/>
                <a:cs typeface="Times New Roman" panose="02020603050405020304" pitchFamily="18" charset="0"/>
              </a:rPr>
              <a:t>Term undefined by legislature, so court looks to legislative history.</a:t>
            </a:r>
          </a:p>
          <a:p>
            <a:pPr marL="0" indent="0" algn="just"/>
            <a:endParaRPr lang="en-US" sz="2400" dirty="0">
              <a:latin typeface="Times New Roman" panose="02020603050405020304" pitchFamily="18" charset="0"/>
              <a:cs typeface="Times New Roman" panose="02020603050405020304" pitchFamily="18" charset="0"/>
            </a:endParaRPr>
          </a:p>
          <a:p>
            <a:pPr marL="0" indent="0" algn="just"/>
            <a:r>
              <a:rPr lang="en-US" sz="2400" dirty="0">
                <a:latin typeface="Times New Roman" panose="02020603050405020304" pitchFamily="18" charset="0"/>
                <a:cs typeface="Times New Roman" panose="02020603050405020304" pitchFamily="18" charset="0"/>
              </a:rPr>
              <a:t>Senate bill report noted that vesting statutes were based upon early vesting case law, which in turn were directed at controlling local discretion.  </a:t>
            </a:r>
          </a:p>
          <a:p>
            <a:pPr marL="0" indent="0" algn="just"/>
            <a:endParaRPr lang="en-US" sz="2400" dirty="0">
              <a:latin typeface="Times New Roman" panose="02020603050405020304" pitchFamily="18" charset="0"/>
              <a:cs typeface="Times New Roman" panose="02020603050405020304" pitchFamily="18" charset="0"/>
            </a:endParaRPr>
          </a:p>
          <a:p>
            <a:pPr marL="0" indent="0" algn="just"/>
            <a:endParaRPr lang="en-US" sz="2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18339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Times New Roman" pitchFamily="18" charset="0"/>
                <a:cs typeface="Times New Roman" pitchFamily="18" charset="0"/>
              </a:rPr>
              <a:t>Vested Rights and the Feds</a:t>
            </a:r>
            <a:br>
              <a:rPr lang="en-US" sz="1800" dirty="0">
                <a:latin typeface="Times New Roman" pitchFamily="18" charset="0"/>
                <a:cs typeface="Times New Roman" pitchFamily="18" charset="0"/>
              </a:rPr>
            </a:br>
            <a:r>
              <a:rPr lang="en-US" sz="1600" dirty="0">
                <a:latin typeface="Times New Roman" pitchFamily="18" charset="0"/>
                <a:cs typeface="Times New Roman" pitchFamily="18" charset="0"/>
              </a:rPr>
              <a:t>Snohomish County v. Pollution Control Hearings Board, 187 Wash.2d 346 (2016)</a:t>
            </a:r>
          </a:p>
        </p:txBody>
      </p:sp>
      <p:sp>
        <p:nvSpPr>
          <p:cNvPr id="3" name="Content Placeholder 2"/>
          <p:cNvSpPr>
            <a:spLocks noGrp="1"/>
          </p:cNvSpPr>
          <p:nvPr>
            <p:ph idx="1"/>
          </p:nvPr>
        </p:nvSpPr>
        <p:spPr>
          <a:xfrm>
            <a:off x="1313319" y="1396704"/>
            <a:ext cx="7419975" cy="4548187"/>
          </a:xfrm>
        </p:spPr>
        <p:txBody>
          <a:bodyPr/>
          <a:lstStyle/>
          <a:p>
            <a:pPr marL="0" indent="0" algn="just"/>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Ogden suggests that once a developer's rights vest, local ordinances must apply to all developers alike. Our more recent precedent supports this proposition, noting that the vested rights doctrine is ‘rooted in notions of fundamental fairness.’</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The legislature's reliance on Ogden thus suggests that the legislature understood the vested rights doctrine as curbing local discretion where none was warranted</a:t>
            </a:r>
            <a:r>
              <a:rPr lang="en-US" sz="2400" dirty="0">
                <a:latin typeface="Times New Roman" panose="02020603050405020304" pitchFamily="18" charset="0"/>
                <a:cs typeface="Times New Roman" panose="02020603050405020304" pitchFamily="18" charset="0"/>
              </a:rPr>
              <a:t>.”</a:t>
            </a:r>
          </a:p>
          <a:p>
            <a:pPr marL="0" indent="0" algn="just"/>
            <a:endParaRPr lang="en-US" sz="1400" dirty="0">
              <a:latin typeface="Times New Roman" panose="02020603050405020304" pitchFamily="18" charset="0"/>
              <a:cs typeface="Times New Roman" panose="02020603050405020304" pitchFamily="18" charset="0"/>
            </a:endParaRPr>
          </a:p>
          <a:p>
            <a:pPr marL="0" indent="0" algn="just"/>
            <a:r>
              <a:rPr lang="en-US" sz="1600" dirty="0">
                <a:latin typeface="Times New Roman" panose="02020603050405020304" pitchFamily="18" charset="0"/>
                <a:cs typeface="Times New Roman" panose="02020603050405020304" pitchFamily="18" charset="0"/>
              </a:rPr>
              <a:t>187 Wn.2d at 364.</a:t>
            </a:r>
          </a:p>
          <a:p>
            <a:pPr marL="0" indent="0" algn="just"/>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19878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Times New Roman" pitchFamily="18" charset="0"/>
                <a:cs typeface="Times New Roman" pitchFamily="18" charset="0"/>
              </a:rPr>
              <a:t>Vested Rights and the Feds</a:t>
            </a:r>
            <a:br>
              <a:rPr lang="en-US" sz="1800" dirty="0">
                <a:latin typeface="Times New Roman" pitchFamily="18" charset="0"/>
                <a:cs typeface="Times New Roman" pitchFamily="18" charset="0"/>
              </a:rPr>
            </a:br>
            <a:r>
              <a:rPr lang="en-US" sz="1600" dirty="0">
                <a:latin typeface="Times New Roman" pitchFamily="18" charset="0"/>
                <a:cs typeface="Times New Roman" pitchFamily="18" charset="0"/>
              </a:rPr>
              <a:t>Snohomish County v. Pollution Control Hearings Board, 187 Wash.2d 346 (2016)</a:t>
            </a:r>
          </a:p>
        </p:txBody>
      </p:sp>
      <p:sp>
        <p:nvSpPr>
          <p:cNvPr id="3" name="Content Placeholder 2"/>
          <p:cNvSpPr>
            <a:spLocks noGrp="1"/>
          </p:cNvSpPr>
          <p:nvPr>
            <p:ph idx="1"/>
          </p:nvPr>
        </p:nvSpPr>
        <p:spPr>
          <a:xfrm>
            <a:off x="1313319" y="1396704"/>
            <a:ext cx="7419975" cy="4548187"/>
          </a:xfrm>
        </p:spPr>
        <p:txBody>
          <a:bodyPr/>
          <a:lstStyle/>
          <a:p>
            <a:pPr marL="0" indent="0" algn="just"/>
            <a:endParaRPr lang="en-US" sz="2400" dirty="0">
              <a:latin typeface="Times New Roman" panose="02020603050405020304" pitchFamily="18" charset="0"/>
              <a:cs typeface="Times New Roman" panose="02020603050405020304" pitchFamily="18" charset="0"/>
            </a:endParaRPr>
          </a:p>
          <a:p>
            <a:pPr marL="0" indent="0" algn="just"/>
            <a:r>
              <a:rPr lang="en-US" sz="2400" dirty="0">
                <a:latin typeface="Times New Roman" panose="02020603050405020304" pitchFamily="18" charset="0"/>
                <a:cs typeface="Times New Roman" panose="02020603050405020304" pitchFamily="18" charset="0"/>
              </a:rPr>
              <a:t>Also compelling to court was fact that vesting statutes require ordinances to specify what’s necessary for a complete application, but SEPA information is not included and original version of proposed statute expressly prohibited SEPA information from being included in information required for complete application.</a:t>
            </a:r>
          </a:p>
          <a:p>
            <a:pPr marL="0" indent="0" algn="just"/>
            <a:endParaRPr lang="en-US" sz="2400" dirty="0">
              <a:latin typeface="Times New Roman" panose="02020603050405020304" pitchFamily="18" charset="0"/>
              <a:cs typeface="Times New Roman" panose="02020603050405020304" pitchFamily="18" charset="0"/>
            </a:endParaRPr>
          </a:p>
          <a:p>
            <a:pPr marL="0" indent="0" algn="just"/>
            <a:r>
              <a:rPr lang="en-US" sz="2400" dirty="0">
                <a:latin typeface="Times New Roman" panose="02020603050405020304" pitchFamily="18" charset="0"/>
                <a:cs typeface="Times New Roman" panose="02020603050405020304" pitchFamily="18" charset="0"/>
              </a:rPr>
              <a:t>This suggests that legislature didn’t consider state requirements to be subject to vesting.  </a:t>
            </a:r>
          </a:p>
          <a:p>
            <a:pPr marL="0" indent="0" algn="just"/>
            <a:endParaRPr lang="en-US" sz="2400" dirty="0">
              <a:latin typeface="Times New Roman" panose="02020603050405020304" pitchFamily="18" charset="0"/>
              <a:cs typeface="Times New Roman" panose="02020603050405020304" pitchFamily="18" charset="0"/>
            </a:endParaRPr>
          </a:p>
          <a:p>
            <a:pPr marL="0" indent="0" algn="just"/>
            <a:endParaRPr lang="en-US" sz="2400" dirty="0">
              <a:latin typeface="Times New Roman" panose="02020603050405020304" pitchFamily="18" charset="0"/>
              <a:cs typeface="Times New Roman" panose="02020603050405020304" pitchFamily="18" charset="0"/>
            </a:endParaRPr>
          </a:p>
          <a:p>
            <a:pPr marL="0" indent="0" algn="just"/>
            <a:endParaRPr lang="en-US" sz="2400" dirty="0">
              <a:latin typeface="Times New Roman" panose="02020603050405020304" pitchFamily="18" charset="0"/>
              <a:cs typeface="Times New Roman" panose="02020603050405020304" pitchFamily="18" charset="0"/>
            </a:endParaRPr>
          </a:p>
          <a:p>
            <a:pPr marL="0" indent="0" algn="just"/>
            <a:endParaRPr lang="en-US" sz="2400" dirty="0">
              <a:latin typeface="Times New Roman" panose="02020603050405020304" pitchFamily="18" charset="0"/>
              <a:cs typeface="Times New Roman" panose="02020603050405020304" pitchFamily="18" charset="0"/>
            </a:endParaRPr>
          </a:p>
          <a:p>
            <a:pPr marL="0" indent="0" algn="just"/>
            <a:endParaRPr lang="en-US" sz="2400" dirty="0">
              <a:latin typeface="Times New Roman" panose="02020603050405020304" pitchFamily="18" charset="0"/>
              <a:cs typeface="Times New Roman" panose="02020603050405020304" pitchFamily="18" charset="0"/>
            </a:endParaRPr>
          </a:p>
          <a:p>
            <a:pPr marL="0" indent="0" algn="just"/>
            <a:endParaRPr lang="en-US" sz="2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06370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Times New Roman" pitchFamily="18" charset="0"/>
                <a:cs typeface="Times New Roman" pitchFamily="18" charset="0"/>
              </a:rPr>
              <a:t>Vested Rights and the Feds</a:t>
            </a:r>
            <a:br>
              <a:rPr lang="en-US" sz="1800" dirty="0">
                <a:latin typeface="Times New Roman" pitchFamily="18" charset="0"/>
                <a:cs typeface="Times New Roman" pitchFamily="18" charset="0"/>
              </a:rPr>
            </a:br>
            <a:r>
              <a:rPr lang="en-US" sz="1600" dirty="0">
                <a:latin typeface="Times New Roman" pitchFamily="18" charset="0"/>
                <a:cs typeface="Times New Roman" pitchFamily="18" charset="0"/>
              </a:rPr>
              <a:t>Snohomish County v. Pollution Control Hearings Board, 187 Wash.2d 346 (2016)</a:t>
            </a:r>
          </a:p>
        </p:txBody>
      </p:sp>
      <p:sp>
        <p:nvSpPr>
          <p:cNvPr id="3" name="Content Placeholder 2"/>
          <p:cNvSpPr>
            <a:spLocks noGrp="1"/>
          </p:cNvSpPr>
          <p:nvPr>
            <p:ph idx="1"/>
          </p:nvPr>
        </p:nvSpPr>
        <p:spPr>
          <a:xfrm>
            <a:off x="1313319" y="1396704"/>
            <a:ext cx="7419975" cy="4548187"/>
          </a:xfrm>
        </p:spPr>
        <p:txBody>
          <a:bodyPr/>
          <a:lstStyle/>
          <a:p>
            <a:pPr marL="0" indent="0" algn="just"/>
            <a:endParaRPr lang="en-US" sz="2400" dirty="0">
              <a:latin typeface="Times New Roman" panose="02020603050405020304" pitchFamily="18" charset="0"/>
              <a:cs typeface="Times New Roman" panose="02020603050405020304" pitchFamily="18" charset="0"/>
            </a:endParaRPr>
          </a:p>
          <a:p>
            <a:pPr marL="0" indent="0" algn="just"/>
            <a:endParaRPr lang="en-US" sz="2400" dirty="0">
              <a:latin typeface="Times New Roman" panose="02020603050405020304" pitchFamily="18" charset="0"/>
              <a:cs typeface="Times New Roman" panose="02020603050405020304" pitchFamily="18" charset="0"/>
            </a:endParaRPr>
          </a:p>
          <a:p>
            <a:pPr marL="0" lvl="0" indent="0" algn="just">
              <a:buClr>
                <a:srgbClr val="00007D"/>
              </a:buClr>
            </a:pPr>
            <a:r>
              <a:rPr lang="en-US" sz="2400" dirty="0">
                <a:solidFill>
                  <a:srgbClr val="000000"/>
                </a:solidFill>
                <a:latin typeface="Times New Roman" panose="02020603050405020304" pitchFamily="18" charset="0"/>
                <a:cs typeface="Times New Roman" panose="02020603050405020304" pitchFamily="18" charset="0"/>
              </a:rPr>
              <a:t>Also note WAC not mentioned in opinion:</a:t>
            </a:r>
          </a:p>
          <a:p>
            <a:pPr marL="0" lvl="0" indent="0" algn="just">
              <a:buClr>
                <a:srgbClr val="00007D"/>
              </a:buClr>
            </a:pPr>
            <a:endParaRPr lang="en-US" sz="2400" dirty="0">
              <a:solidFill>
                <a:srgbClr val="000000"/>
              </a:solidFill>
              <a:latin typeface="Times New Roman" panose="02020603050405020304" pitchFamily="18" charset="0"/>
              <a:cs typeface="Times New Roman" panose="02020603050405020304" pitchFamily="18" charset="0"/>
            </a:endParaRPr>
          </a:p>
          <a:p>
            <a:pPr marL="0" lvl="0" indent="0" algn="just">
              <a:buClr>
                <a:srgbClr val="00007D"/>
              </a:buClr>
            </a:pPr>
            <a:r>
              <a:rPr lang="en-US" sz="2400" dirty="0">
                <a:solidFill>
                  <a:srgbClr val="000000"/>
                </a:solidFill>
                <a:latin typeface="Times New Roman" panose="02020603050405020304" pitchFamily="18" charset="0"/>
                <a:cs typeface="Times New Roman" panose="02020603050405020304" pitchFamily="18" charset="0"/>
              </a:rPr>
              <a:t>WAC 197-11-660</a:t>
            </a:r>
          </a:p>
          <a:p>
            <a:pPr marL="0" lvl="0" indent="0" algn="just">
              <a:buClr>
                <a:srgbClr val="00007D"/>
              </a:buClr>
            </a:pPr>
            <a:r>
              <a:rPr lang="en-US" sz="2400" dirty="0">
                <a:solidFill>
                  <a:srgbClr val="000000"/>
                </a:solidFill>
                <a:latin typeface="Times New Roman" panose="02020603050405020304" pitchFamily="18" charset="0"/>
                <a:cs typeface="Times New Roman" panose="02020603050405020304" pitchFamily="18" charset="0"/>
              </a:rPr>
              <a:t>…</a:t>
            </a:r>
          </a:p>
          <a:p>
            <a:pPr marL="0" lvl="0" indent="0" algn="just">
              <a:buClr>
                <a:srgbClr val="00007D"/>
              </a:buClr>
            </a:pPr>
            <a:r>
              <a:rPr lang="en-US" sz="2400" i="1" dirty="0">
                <a:solidFill>
                  <a:srgbClr val="000000"/>
                </a:solidFill>
                <a:latin typeface="Times New Roman" panose="02020603050405020304" pitchFamily="18" charset="0"/>
                <a:cs typeface="Times New Roman" panose="02020603050405020304" pitchFamily="18" charset="0"/>
              </a:rPr>
              <a:t>(a) Mitigation measures or denials shall be based on policies, plans, rules, or regulations formally designated by the agency (or appropriate legislative body, in the case of local government) as a basis for the exercise of substantive authority </a:t>
            </a:r>
            <a:r>
              <a:rPr lang="en-US" sz="2400" b="1" i="1" dirty="0">
                <a:solidFill>
                  <a:srgbClr val="000000"/>
                </a:solidFill>
                <a:latin typeface="Times New Roman" panose="02020603050405020304" pitchFamily="18" charset="0"/>
                <a:cs typeface="Times New Roman" panose="02020603050405020304" pitchFamily="18" charset="0"/>
              </a:rPr>
              <a:t>and in effect when the DNS or DEIS is issued. </a:t>
            </a:r>
            <a:r>
              <a:rPr lang="en-US" sz="2400" dirty="0">
                <a:solidFill>
                  <a:srgbClr val="000000"/>
                </a:solidFill>
                <a:latin typeface="Times New Roman" panose="02020603050405020304" pitchFamily="18" charset="0"/>
                <a:cs typeface="Times New Roman" panose="02020603050405020304" pitchFamily="18" charset="0"/>
              </a:rPr>
              <a:t>(emphasis added)</a:t>
            </a:r>
            <a:endParaRPr lang="en-US" sz="2400" b="1" i="1" dirty="0">
              <a:solidFill>
                <a:srgbClr val="000000"/>
              </a:solidFill>
              <a:latin typeface="Times New Roman" panose="02020603050405020304" pitchFamily="18" charset="0"/>
              <a:cs typeface="Times New Roman" panose="02020603050405020304" pitchFamily="18" charset="0"/>
            </a:endParaRPr>
          </a:p>
          <a:p>
            <a:pPr marL="0" indent="0" algn="just"/>
            <a:endParaRPr lang="en-US" sz="2400" dirty="0">
              <a:latin typeface="Times New Roman" panose="02020603050405020304" pitchFamily="18" charset="0"/>
              <a:cs typeface="Times New Roman" panose="02020603050405020304" pitchFamily="18" charset="0"/>
            </a:endParaRPr>
          </a:p>
          <a:p>
            <a:pPr marL="0" indent="0" algn="just"/>
            <a:endParaRPr lang="en-US" sz="2400" dirty="0">
              <a:latin typeface="Times New Roman" panose="02020603050405020304" pitchFamily="18" charset="0"/>
              <a:cs typeface="Times New Roman" panose="02020603050405020304" pitchFamily="18" charset="0"/>
            </a:endParaRPr>
          </a:p>
          <a:p>
            <a:pPr marL="0" indent="0" algn="just"/>
            <a:endParaRPr lang="en-US" sz="2400" dirty="0">
              <a:latin typeface="Times New Roman" panose="02020603050405020304" pitchFamily="18" charset="0"/>
              <a:cs typeface="Times New Roman" panose="02020603050405020304" pitchFamily="18" charset="0"/>
            </a:endParaRPr>
          </a:p>
          <a:p>
            <a:pPr marL="0" indent="0" algn="just"/>
            <a:endParaRPr lang="en-US" sz="2400" dirty="0">
              <a:latin typeface="Times New Roman" panose="02020603050405020304" pitchFamily="18" charset="0"/>
              <a:cs typeface="Times New Roman" panose="02020603050405020304" pitchFamily="18" charset="0"/>
            </a:endParaRPr>
          </a:p>
          <a:p>
            <a:pPr marL="0" indent="0" algn="just"/>
            <a:endParaRPr lang="en-US" sz="2400" dirty="0">
              <a:latin typeface="Times New Roman" panose="02020603050405020304" pitchFamily="18" charset="0"/>
              <a:cs typeface="Times New Roman" panose="02020603050405020304" pitchFamily="18" charset="0"/>
            </a:endParaRPr>
          </a:p>
          <a:p>
            <a:pPr marL="0" indent="0" algn="just"/>
            <a:endParaRPr lang="en-US" sz="2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15013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Times New Roman" pitchFamily="18" charset="0"/>
                <a:cs typeface="Times New Roman" pitchFamily="18" charset="0"/>
              </a:rPr>
              <a:t>Vested Rights and the Feds</a:t>
            </a:r>
            <a:br>
              <a:rPr lang="en-US" sz="1800" dirty="0">
                <a:latin typeface="Times New Roman" pitchFamily="18" charset="0"/>
                <a:cs typeface="Times New Roman" pitchFamily="18" charset="0"/>
              </a:rPr>
            </a:br>
            <a:r>
              <a:rPr lang="en-US" sz="1600" dirty="0">
                <a:latin typeface="Times New Roman" pitchFamily="18" charset="0"/>
                <a:cs typeface="Times New Roman" pitchFamily="18" charset="0"/>
              </a:rPr>
              <a:t>Snohomish County v. Pollution Control Hearings Board, 187 Wash.2d 346 (2016)</a:t>
            </a:r>
          </a:p>
        </p:txBody>
      </p:sp>
      <p:sp>
        <p:nvSpPr>
          <p:cNvPr id="3" name="Content Placeholder 2"/>
          <p:cNvSpPr>
            <a:spLocks noGrp="1"/>
          </p:cNvSpPr>
          <p:nvPr>
            <p:ph idx="1"/>
          </p:nvPr>
        </p:nvSpPr>
        <p:spPr>
          <a:xfrm>
            <a:off x="1313319" y="1396704"/>
            <a:ext cx="7419975" cy="4548187"/>
          </a:xfrm>
        </p:spPr>
        <p:txBody>
          <a:bodyPr/>
          <a:lstStyle/>
          <a:p>
            <a:pPr marL="0" indent="0" algn="just"/>
            <a:endParaRPr lang="en-US" sz="2400" dirty="0">
              <a:latin typeface="Times New Roman" panose="02020603050405020304" pitchFamily="18" charset="0"/>
              <a:cs typeface="Times New Roman" panose="02020603050405020304" pitchFamily="18" charset="0"/>
            </a:endParaRPr>
          </a:p>
          <a:p>
            <a:pPr marL="0" indent="0" algn="just"/>
            <a:r>
              <a:rPr lang="en-US" sz="2400" dirty="0">
                <a:latin typeface="Times New Roman" panose="02020603050405020304" pitchFamily="18" charset="0"/>
                <a:cs typeface="Times New Roman" panose="02020603050405020304" pitchFamily="18" charset="0"/>
              </a:rPr>
              <a:t>A final compelling point on legislative intent is fact that legislature adopted statutes indicating acceptance of the Phase II vesting condition.  </a:t>
            </a:r>
          </a:p>
          <a:p>
            <a:pPr marL="0" indent="0" algn="just"/>
            <a:endParaRPr lang="en-US" sz="2400" dirty="0">
              <a:latin typeface="Times New Roman" panose="02020603050405020304" pitchFamily="18" charset="0"/>
              <a:cs typeface="Times New Roman" panose="02020603050405020304" pitchFamily="18" charset="0"/>
            </a:endParaRPr>
          </a:p>
          <a:p>
            <a:pPr marL="0" indent="0" algn="just"/>
            <a:r>
              <a:rPr lang="en-US" sz="2400" dirty="0">
                <a:latin typeface="Times New Roman" panose="02020603050405020304" pitchFamily="18" charset="0"/>
                <a:cs typeface="Times New Roman" panose="02020603050405020304" pitchFamily="18" charset="0"/>
              </a:rPr>
              <a:t>The legislature amended RCW 90.48.260 to dictate that DOE implement the Phase  II permit, which includes the vesting condition.  The Final Bill Report expressly acknowledged that the Phase II permit had timeframes for implementation, which is a reference to the vesting condition.  The legislature then appropriated funds to facilitate the implementation of the Phase II permit. </a:t>
            </a:r>
          </a:p>
          <a:p>
            <a:pPr marL="0" indent="0" algn="just"/>
            <a:endParaRPr lang="en-US" sz="2400" dirty="0">
              <a:latin typeface="Times New Roman" panose="02020603050405020304" pitchFamily="18" charset="0"/>
              <a:cs typeface="Times New Roman" panose="02020603050405020304" pitchFamily="18" charset="0"/>
            </a:endParaRPr>
          </a:p>
          <a:p>
            <a:pPr marL="0" indent="0" algn="just"/>
            <a:endParaRPr lang="en-US" sz="2400" dirty="0">
              <a:latin typeface="Times New Roman" panose="02020603050405020304" pitchFamily="18" charset="0"/>
              <a:cs typeface="Times New Roman" panose="02020603050405020304" pitchFamily="18" charset="0"/>
            </a:endParaRPr>
          </a:p>
          <a:p>
            <a:pPr marL="0" indent="0" algn="just"/>
            <a:endParaRPr lang="en-US" sz="2400" dirty="0">
              <a:latin typeface="Times New Roman" panose="02020603050405020304" pitchFamily="18" charset="0"/>
              <a:cs typeface="Times New Roman" panose="02020603050405020304" pitchFamily="18" charset="0"/>
            </a:endParaRPr>
          </a:p>
          <a:p>
            <a:pPr marL="0" indent="0" algn="just"/>
            <a:endParaRPr lang="en-US" sz="2400" dirty="0">
              <a:latin typeface="Times New Roman" panose="02020603050405020304" pitchFamily="18" charset="0"/>
              <a:cs typeface="Times New Roman" panose="02020603050405020304" pitchFamily="18" charset="0"/>
            </a:endParaRPr>
          </a:p>
          <a:p>
            <a:pPr marL="0" indent="0" algn="just"/>
            <a:endParaRPr lang="en-US" sz="2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33497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Times New Roman" pitchFamily="18" charset="0"/>
                <a:cs typeface="Times New Roman" pitchFamily="18" charset="0"/>
              </a:rPr>
              <a:t>Vested Rights and the Feds</a:t>
            </a:r>
            <a:br>
              <a:rPr lang="en-US" sz="1800" dirty="0">
                <a:latin typeface="Times New Roman" pitchFamily="18" charset="0"/>
                <a:cs typeface="Times New Roman" pitchFamily="18" charset="0"/>
              </a:rPr>
            </a:br>
            <a:r>
              <a:rPr lang="en-US" sz="1600" dirty="0">
                <a:latin typeface="Times New Roman" pitchFamily="18" charset="0"/>
                <a:cs typeface="Times New Roman" pitchFamily="18" charset="0"/>
              </a:rPr>
              <a:t>Snohomish County v. Pollution Control Hearings Board, 187 Wash.2d 346 (2016)</a:t>
            </a:r>
          </a:p>
        </p:txBody>
      </p:sp>
      <p:sp>
        <p:nvSpPr>
          <p:cNvPr id="3" name="Content Placeholder 2"/>
          <p:cNvSpPr>
            <a:spLocks noGrp="1"/>
          </p:cNvSpPr>
          <p:nvPr>
            <p:ph idx="1"/>
          </p:nvPr>
        </p:nvSpPr>
        <p:spPr>
          <a:xfrm>
            <a:off x="1313319" y="1396704"/>
            <a:ext cx="7419975" cy="4548187"/>
          </a:xfrm>
        </p:spPr>
        <p:txBody>
          <a:bodyPr/>
          <a:lstStyle/>
          <a:p>
            <a:pPr marL="0" indent="0" algn="just"/>
            <a:endParaRPr lang="en-US" sz="2400" dirty="0">
              <a:latin typeface="Times New Roman" panose="02020603050405020304" pitchFamily="18" charset="0"/>
              <a:cs typeface="Times New Roman" panose="02020603050405020304" pitchFamily="18" charset="0"/>
            </a:endParaRPr>
          </a:p>
          <a:p>
            <a:pPr marL="0" indent="0" algn="just"/>
            <a:r>
              <a:rPr lang="en-US" sz="2400" dirty="0">
                <a:latin typeface="Times New Roman" panose="02020603050405020304" pitchFamily="18" charset="0"/>
                <a:cs typeface="Times New Roman" panose="02020603050405020304" pitchFamily="18" charset="0"/>
              </a:rPr>
              <a:t>Second Holding:  Finality doesn’t apply</a:t>
            </a:r>
          </a:p>
          <a:p>
            <a:pPr marL="0" indent="0" algn="just"/>
            <a:endParaRPr lang="en-US" sz="2400" dirty="0">
              <a:latin typeface="Times New Roman" panose="02020603050405020304" pitchFamily="18" charset="0"/>
              <a:cs typeface="Times New Roman" panose="02020603050405020304" pitchFamily="18" charset="0"/>
            </a:endParaRPr>
          </a:p>
          <a:p>
            <a:pPr marL="0" indent="0" algn="just"/>
            <a:r>
              <a:rPr lang="en-US" sz="2400" dirty="0">
                <a:latin typeface="Times New Roman" panose="02020603050405020304" pitchFamily="18" charset="0"/>
                <a:cs typeface="Times New Roman" panose="02020603050405020304" pitchFamily="18" charset="0"/>
              </a:rPr>
              <a:t>Finality = if appeal period lapses, permit no longer subject to challenge.</a:t>
            </a:r>
          </a:p>
          <a:p>
            <a:pPr marL="0" indent="0" algn="just"/>
            <a:endParaRPr lang="en-US" sz="2400" dirty="0">
              <a:latin typeface="Times New Roman" panose="02020603050405020304" pitchFamily="18" charset="0"/>
              <a:cs typeface="Times New Roman" panose="02020603050405020304" pitchFamily="18" charset="0"/>
            </a:endParaRPr>
          </a:p>
          <a:p>
            <a:pPr marL="0" indent="0" algn="just"/>
            <a:r>
              <a:rPr lang="en-US" sz="2400" dirty="0">
                <a:latin typeface="Times New Roman" panose="02020603050405020304" pitchFamily="18" charset="0"/>
                <a:cs typeface="Times New Roman" panose="02020603050405020304" pitchFamily="18" charset="0"/>
              </a:rPr>
              <a:t>Without analysis, Court states that vested rights and finality are closely related and that it agrees with Pollution Control Board that finality doesn’t apply to water quality requirements developed under both state and federal law.</a:t>
            </a:r>
          </a:p>
          <a:p>
            <a:pPr marL="0" indent="0" algn="just"/>
            <a:endParaRPr lang="en-US" sz="2400" dirty="0">
              <a:latin typeface="Times New Roman" panose="02020603050405020304" pitchFamily="18" charset="0"/>
              <a:cs typeface="Times New Roman" panose="02020603050405020304" pitchFamily="18" charset="0"/>
            </a:endParaRPr>
          </a:p>
          <a:p>
            <a:pPr marL="0" indent="0" algn="just"/>
            <a:endParaRPr lang="en-US" sz="2400" dirty="0">
              <a:latin typeface="Times New Roman" panose="02020603050405020304" pitchFamily="18" charset="0"/>
              <a:cs typeface="Times New Roman" panose="02020603050405020304" pitchFamily="18" charset="0"/>
            </a:endParaRPr>
          </a:p>
          <a:p>
            <a:pPr marL="0" indent="0" algn="just"/>
            <a:endParaRPr lang="en-US" sz="2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43209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Times New Roman" pitchFamily="18" charset="0"/>
                <a:cs typeface="Times New Roman" pitchFamily="18" charset="0"/>
              </a:rPr>
              <a:t>Vested Rights and the Feds</a:t>
            </a:r>
            <a:br>
              <a:rPr lang="en-US" sz="1800" dirty="0">
                <a:latin typeface="Times New Roman" pitchFamily="18" charset="0"/>
                <a:cs typeface="Times New Roman" pitchFamily="18" charset="0"/>
              </a:rPr>
            </a:br>
            <a:r>
              <a:rPr lang="en-US" sz="1600" dirty="0">
                <a:latin typeface="Times New Roman" pitchFamily="18" charset="0"/>
                <a:cs typeface="Times New Roman" pitchFamily="18" charset="0"/>
              </a:rPr>
              <a:t>Snohomish County v. Pollution Control Hearings Board, 187 Wash.2d 346 (2016)</a:t>
            </a:r>
          </a:p>
        </p:txBody>
      </p:sp>
      <p:sp>
        <p:nvSpPr>
          <p:cNvPr id="3" name="Content Placeholder 2"/>
          <p:cNvSpPr>
            <a:spLocks noGrp="1"/>
          </p:cNvSpPr>
          <p:nvPr>
            <p:ph idx="1"/>
          </p:nvPr>
        </p:nvSpPr>
        <p:spPr/>
        <p:txBody>
          <a:bodyPr/>
          <a:lstStyle/>
          <a:p>
            <a:pPr marL="0" marR="0">
              <a:lnSpc>
                <a:spcPct val="107000"/>
              </a:lnSpc>
              <a:spcBef>
                <a:spcPts val="0"/>
              </a:spcBef>
              <a:spcAft>
                <a:spcPts val="800"/>
              </a:spcAft>
            </a:pPr>
            <a:r>
              <a:rPr lang="en-US" sz="2000" dirty="0">
                <a:latin typeface="Times New Roman" panose="02020603050405020304" pitchFamily="18" charset="0"/>
                <a:cs typeface="Times New Roman" panose="02020603050405020304" pitchFamily="18" charset="0"/>
              </a:rPr>
              <a:t>Don’t Forget:</a:t>
            </a: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2000" dirty="0">
                <a:latin typeface="Times New Roman" panose="02020603050405020304" pitchFamily="18" charset="0"/>
                <a:cs typeface="Times New Roman" panose="02020603050405020304" pitchFamily="18" charset="0"/>
              </a:rPr>
              <a:t>Ruling only directly validates NPDES vesting scheme.  </a:t>
            </a: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2000" dirty="0">
                <a:latin typeface="Times New Roman" panose="02020603050405020304" pitchFamily="18" charset="0"/>
                <a:cs typeface="Times New Roman" panose="02020603050405020304" pitchFamily="18" charset="0"/>
              </a:rPr>
              <a:t>Eastern WA Phase II vesting scheme = stormwater regulations apply to permits vested under prior stormwater standards if construction doesn’t start by December 31, 2023.  </a:t>
            </a: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2000" dirty="0">
                <a:latin typeface="Times New Roman" panose="02020603050405020304" pitchFamily="18" charset="0"/>
                <a:cs typeface="Times New Roman" panose="02020603050405020304" pitchFamily="18" charset="0"/>
              </a:rPr>
              <a:t>NPDES permits only apply to a limited number of Eastern Washington cities and counties identified in next slide</a:t>
            </a: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400" dirty="0">
              <a:latin typeface="Times New Roman"/>
              <a:cs typeface="Times New Roman" panose="02020603050405020304" pitchFamily="18" charset="0"/>
            </a:endParaRPr>
          </a:p>
          <a:p>
            <a:pPr marL="0" indent="0" algn="just"/>
            <a:endParaRPr lang="en-US" sz="2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891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Times New Roman" pitchFamily="18" charset="0"/>
                <a:cs typeface="Times New Roman" pitchFamily="18" charset="0"/>
              </a:rPr>
              <a:t>Unit of Measurement</a:t>
            </a:r>
            <a:br>
              <a:rPr lang="en-US" sz="1800" dirty="0">
                <a:latin typeface="Times New Roman" pitchFamily="18" charset="0"/>
                <a:cs typeface="Times New Roman" pitchFamily="18" charset="0"/>
              </a:rPr>
            </a:br>
            <a:r>
              <a:rPr lang="en-US" sz="1800" dirty="0">
                <a:latin typeface="Times New Roman" pitchFamily="18" charset="0"/>
                <a:cs typeface="Times New Roman" pitchFamily="18" charset="0"/>
              </a:rPr>
              <a:t>Murr v. Wisconsin, 582 U.S. __ (2017)</a:t>
            </a:r>
            <a:endParaRPr lang="en-US" sz="1600" dirty="0">
              <a:highlight>
                <a:srgbClr val="FFFF00"/>
              </a:highlight>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marL="0" indent="0" algn="just"/>
            <a:r>
              <a:rPr lang="en-US" sz="2400" dirty="0">
                <a:latin typeface="Times New Roman" panose="02020603050405020304" pitchFamily="18" charset="0"/>
                <a:cs typeface="Times New Roman" panose="02020603050405020304" pitchFamily="18" charset="0"/>
              </a:rPr>
              <a:t>Key Rulings:  </a:t>
            </a:r>
          </a:p>
          <a:p>
            <a:pPr marL="0" indent="0" algn="just"/>
            <a:endParaRPr lang="en-US" sz="2400" dirty="0">
              <a:latin typeface="Times New Roman" panose="02020603050405020304" pitchFamily="18" charset="0"/>
              <a:cs typeface="Times New Roman" panose="02020603050405020304" pitchFamily="18" charset="0"/>
            </a:endParaRPr>
          </a:p>
          <a:p>
            <a:pPr marL="0" indent="0" algn="just"/>
            <a:r>
              <a:rPr lang="en-US" sz="2400" dirty="0">
                <a:latin typeface="Times New Roman" panose="02020603050405020304" pitchFamily="18" charset="0"/>
                <a:cs typeface="Times New Roman" panose="02020603050405020304" pitchFamily="18" charset="0"/>
              </a:rPr>
              <a:t>Wisconsin’s Lot Combination Rule Didn’t Exact a Takings on Petitioners’ Property</a:t>
            </a:r>
          </a:p>
          <a:p>
            <a:pPr marL="0" indent="0" algn="just"/>
            <a:endParaRPr lang="en-US" sz="2400" dirty="0">
              <a:latin typeface="Times New Roman" panose="02020603050405020304" pitchFamily="18" charset="0"/>
              <a:cs typeface="Times New Roman" panose="02020603050405020304" pitchFamily="18" charset="0"/>
            </a:endParaRPr>
          </a:p>
          <a:p>
            <a:pPr marL="0" indent="0" algn="just"/>
            <a:r>
              <a:rPr lang="en-US" sz="2400" dirty="0">
                <a:latin typeface="Times New Roman" panose="02020603050405020304" pitchFamily="18" charset="0"/>
                <a:cs typeface="Times New Roman" panose="02020603050405020304" pitchFamily="18" charset="0"/>
              </a:rPr>
              <a:t>Under the right circumstances, the unit of measurement for a takings isn’t confined to a single lot.  </a:t>
            </a:r>
          </a:p>
          <a:p>
            <a:pPr marL="0" indent="0" algn="just"/>
            <a:endParaRPr lang="en-US" sz="1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87902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Times New Roman" pitchFamily="18" charset="0"/>
                <a:cs typeface="Times New Roman" pitchFamily="18" charset="0"/>
              </a:rPr>
              <a:t>Vested Rights and the Feds</a:t>
            </a:r>
            <a:br>
              <a:rPr lang="en-US" sz="1800" dirty="0">
                <a:latin typeface="Times New Roman" pitchFamily="18" charset="0"/>
                <a:cs typeface="Times New Roman" pitchFamily="18" charset="0"/>
              </a:rPr>
            </a:br>
            <a:r>
              <a:rPr lang="en-US" sz="1600" dirty="0">
                <a:latin typeface="Times New Roman" pitchFamily="18" charset="0"/>
                <a:cs typeface="Times New Roman" pitchFamily="18" charset="0"/>
              </a:rPr>
              <a:t>Snohomish County v. Pollution Control Hearings Board, 187 Wash.2d 346 (2016)</a:t>
            </a:r>
          </a:p>
        </p:txBody>
      </p:sp>
      <p:sp>
        <p:nvSpPr>
          <p:cNvPr id="3" name="Content Placeholder 2"/>
          <p:cNvSpPr>
            <a:spLocks noGrp="1"/>
          </p:cNvSpPr>
          <p:nvPr>
            <p:ph idx="1"/>
          </p:nvPr>
        </p:nvSpPr>
        <p:spPr/>
        <p:txBody>
          <a:bodyPr/>
          <a:lstStyle/>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400" dirty="0">
              <a:latin typeface="Times New Roman"/>
              <a:cs typeface="Times New Roman" panose="02020603050405020304" pitchFamily="18" charset="0"/>
            </a:endParaRPr>
          </a:p>
          <a:p>
            <a:pPr marL="0" indent="0" algn="just"/>
            <a:endParaRPr lang="en-US" sz="2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CE98B94E-CDD6-466A-9CF3-9A317A9B15F6}"/>
              </a:ext>
            </a:extLst>
          </p:cNvPr>
          <p:cNvGraphicFramePr>
            <a:graphicFrameLocks noGrp="1"/>
          </p:cNvGraphicFramePr>
          <p:nvPr>
            <p:extLst>
              <p:ext uri="{D42A27DB-BD31-4B8C-83A1-F6EECF244321}">
                <p14:modId xmlns:p14="http://schemas.microsoft.com/office/powerpoint/2010/main" val="1495003849"/>
              </p:ext>
            </p:extLst>
          </p:nvPr>
        </p:nvGraphicFramePr>
        <p:xfrm>
          <a:off x="721453" y="1598599"/>
          <a:ext cx="7965347" cy="3707347"/>
        </p:xfrm>
        <a:graphic>
          <a:graphicData uri="http://schemas.openxmlformats.org/drawingml/2006/table">
            <a:tbl>
              <a:tblPr/>
              <a:tblGrid>
                <a:gridCol w="1190276">
                  <a:extLst>
                    <a:ext uri="{9D8B030D-6E8A-4147-A177-3AD203B41FA5}">
                      <a16:colId xmlns:a16="http://schemas.microsoft.com/office/drawing/2014/main" val="3330165657"/>
                    </a:ext>
                  </a:extLst>
                </a:gridCol>
                <a:gridCol w="1209835">
                  <a:extLst>
                    <a:ext uri="{9D8B030D-6E8A-4147-A177-3AD203B41FA5}">
                      <a16:colId xmlns:a16="http://schemas.microsoft.com/office/drawing/2014/main" val="153388747"/>
                    </a:ext>
                  </a:extLst>
                </a:gridCol>
                <a:gridCol w="1532456">
                  <a:extLst>
                    <a:ext uri="{9D8B030D-6E8A-4147-A177-3AD203B41FA5}">
                      <a16:colId xmlns:a16="http://schemas.microsoft.com/office/drawing/2014/main" val="1384276285"/>
                    </a:ext>
                  </a:extLst>
                </a:gridCol>
                <a:gridCol w="4032780">
                  <a:extLst>
                    <a:ext uri="{9D8B030D-6E8A-4147-A177-3AD203B41FA5}">
                      <a16:colId xmlns:a16="http://schemas.microsoft.com/office/drawing/2014/main" val="3121953381"/>
                    </a:ext>
                  </a:extLst>
                </a:gridCol>
              </a:tblGrid>
              <a:tr h="894651">
                <a:tc gridSpan="3">
                  <a:txBody>
                    <a:bodyPr/>
                    <a:lstStyle/>
                    <a:p>
                      <a:pPr algn="l">
                        <a:spcBef>
                          <a:spcPts val="0"/>
                        </a:spcBef>
                        <a:spcAft>
                          <a:spcPts val="0"/>
                        </a:spcAft>
                      </a:pPr>
                      <a:r>
                        <a:rPr lang="en-US" sz="1500" b="0" dirty="0">
                          <a:effectLst/>
                        </a:rPr>
                        <a:t>Phase II Cites</a:t>
                      </a:r>
                      <a:endParaRPr lang="en-US" sz="1500" b="1" dirty="0">
                        <a:effectLst/>
                      </a:endParaRPr>
                    </a:p>
                  </a:txBody>
                  <a:tcPr marL="75940" marR="75940" marT="37970" marB="37970">
                    <a:lnL>
                      <a:noFill/>
                    </a:lnL>
                    <a:lnR w="9525" cap="flat" cmpd="sng" algn="ctr">
                      <a:solidFill>
                        <a:schemeClr val="bg1"/>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rowSpan="2">
                  <a:txBody>
                    <a:bodyPr/>
                    <a:lstStyle/>
                    <a:p>
                      <a:pPr algn="l">
                        <a:spcAft>
                          <a:spcPts val="0"/>
                        </a:spcAft>
                      </a:pPr>
                      <a:r>
                        <a:rPr lang="en-US" sz="1500" b="0" dirty="0">
                          <a:effectLst/>
                        </a:rPr>
                        <a:t>Phase II Counties</a:t>
                      </a:r>
                      <a:endParaRPr lang="en-US" sz="1500" b="1" dirty="0">
                        <a:effectLst/>
                      </a:endParaRPr>
                    </a:p>
                    <a:p>
                      <a:pPr>
                        <a:spcBef>
                          <a:spcPts val="0"/>
                        </a:spcBef>
                      </a:pPr>
                      <a:endParaRPr lang="en-US" sz="1500" b="0" dirty="0">
                        <a:effectLst/>
                      </a:endParaRPr>
                    </a:p>
                    <a:p>
                      <a:pPr>
                        <a:spcBef>
                          <a:spcPts val="0"/>
                        </a:spcBef>
                      </a:pPr>
                      <a:r>
                        <a:rPr lang="en-US" sz="1500" b="0" dirty="0">
                          <a:effectLst/>
                        </a:rPr>
                        <a:t>Phase II county permits apply to urban areas around permitted cities.</a:t>
                      </a:r>
                      <a:endParaRPr lang="en-US" sz="1500" b="1" dirty="0">
                        <a:effectLst/>
                      </a:endParaRPr>
                    </a:p>
                    <a:p>
                      <a:endParaRPr lang="en-US" sz="1500" b="0" dirty="0">
                        <a:effectLst/>
                      </a:endParaRPr>
                    </a:p>
                    <a:p>
                      <a:endParaRPr lang="en-US" sz="1500" b="0" dirty="0">
                        <a:effectLst/>
                      </a:endParaRPr>
                    </a:p>
                    <a:p>
                      <a:endParaRPr lang="en-US" sz="1500" b="0" dirty="0">
                        <a:effectLst/>
                      </a:endParaRPr>
                    </a:p>
                    <a:p>
                      <a:r>
                        <a:rPr lang="en-US" sz="1500" b="0" dirty="0">
                          <a:effectLst/>
                        </a:rPr>
                        <a:t>Asotin County</a:t>
                      </a:r>
                      <a:br>
                        <a:rPr lang="en-US" sz="1500" b="0" dirty="0">
                          <a:effectLst/>
                        </a:rPr>
                      </a:br>
                      <a:r>
                        <a:rPr lang="en-US" sz="1500" b="0" dirty="0">
                          <a:effectLst/>
                        </a:rPr>
                        <a:t>Chelan County</a:t>
                      </a:r>
                      <a:br>
                        <a:rPr lang="en-US" sz="1500" b="0" dirty="0">
                          <a:effectLst/>
                        </a:rPr>
                      </a:br>
                      <a:r>
                        <a:rPr lang="en-US" sz="1500" b="0" dirty="0">
                          <a:effectLst/>
                        </a:rPr>
                        <a:t>Douglas County</a:t>
                      </a:r>
                      <a:br>
                        <a:rPr lang="en-US" sz="1500" b="0" dirty="0">
                          <a:effectLst/>
                        </a:rPr>
                      </a:br>
                      <a:r>
                        <a:rPr lang="en-US" sz="1500" b="0" dirty="0">
                          <a:effectLst/>
                        </a:rPr>
                        <a:t>Spokane County</a:t>
                      </a:r>
                      <a:br>
                        <a:rPr lang="en-US" sz="1500" b="0" dirty="0">
                          <a:effectLst/>
                        </a:rPr>
                      </a:br>
                      <a:r>
                        <a:rPr lang="en-US" sz="1500" b="0" dirty="0">
                          <a:effectLst/>
                        </a:rPr>
                        <a:t>Walla Walla County</a:t>
                      </a:r>
                      <a:br>
                        <a:rPr lang="en-US" sz="1500" b="0" dirty="0">
                          <a:effectLst/>
                        </a:rPr>
                      </a:br>
                      <a:r>
                        <a:rPr lang="en-US" sz="1500" b="0" dirty="0">
                          <a:effectLst/>
                        </a:rPr>
                        <a:t>Yakima County</a:t>
                      </a:r>
                      <a:endParaRPr lang="en-US" sz="1500" dirty="0">
                        <a:effectLst/>
                      </a:endParaRPr>
                    </a:p>
                  </a:txBody>
                  <a:tcPr marL="75940" marR="75940" marT="37970" marB="37970" anchor="ctr">
                    <a:lnL w="9525" cap="flat" cmpd="sng" algn="ctr">
                      <a:solidFill>
                        <a:schemeClr val="bg1"/>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756389681"/>
                  </a:ext>
                </a:extLst>
              </a:tr>
              <a:tr h="2812696">
                <a:tc>
                  <a:txBody>
                    <a:bodyPr/>
                    <a:lstStyle/>
                    <a:p>
                      <a:r>
                        <a:rPr lang="en-US" sz="1500" b="0" dirty="0">
                          <a:effectLst/>
                        </a:rPr>
                        <a:t>Asotin</a:t>
                      </a:r>
                      <a:br>
                        <a:rPr lang="en-US" sz="1500" b="0" dirty="0">
                          <a:effectLst/>
                        </a:rPr>
                      </a:br>
                      <a:r>
                        <a:rPr lang="en-US" sz="1500" b="0" dirty="0">
                          <a:effectLst/>
                        </a:rPr>
                        <a:t>Clarkston</a:t>
                      </a:r>
                      <a:br>
                        <a:rPr lang="en-US" sz="1500" b="0" dirty="0">
                          <a:effectLst/>
                        </a:rPr>
                      </a:br>
                      <a:r>
                        <a:rPr lang="en-US" sz="1500" b="0" dirty="0">
                          <a:effectLst/>
                        </a:rPr>
                        <a:t>East Wenatchee</a:t>
                      </a:r>
                      <a:br>
                        <a:rPr lang="en-US" sz="1500" b="0" dirty="0">
                          <a:effectLst/>
                        </a:rPr>
                      </a:br>
                      <a:r>
                        <a:rPr lang="en-US" sz="1500" b="0" dirty="0">
                          <a:effectLst/>
                        </a:rPr>
                        <a:t>Ellensburg </a:t>
                      </a:r>
                      <a:br>
                        <a:rPr lang="en-US" sz="1500" b="0" dirty="0">
                          <a:effectLst/>
                        </a:rPr>
                      </a:br>
                      <a:r>
                        <a:rPr lang="en-US" sz="1500" b="0" dirty="0">
                          <a:effectLst/>
                        </a:rPr>
                        <a:t>Kennewick</a:t>
                      </a:r>
                      <a:br>
                        <a:rPr lang="en-US" sz="1500" b="0" dirty="0">
                          <a:effectLst/>
                        </a:rPr>
                      </a:br>
                      <a:r>
                        <a:rPr lang="en-US" sz="1500" b="0" dirty="0">
                          <a:effectLst/>
                        </a:rPr>
                        <a:t>Moses Lake </a:t>
                      </a:r>
                      <a:endParaRPr lang="en-US" sz="1500" dirty="0">
                        <a:effectLst/>
                      </a:endParaRPr>
                    </a:p>
                  </a:txBody>
                  <a:tcPr marL="75940" marR="75940" marT="37970" marB="37970">
                    <a:lnL>
                      <a:noFill/>
                    </a:lnL>
                    <a:lnR>
                      <a:noFill/>
                    </a:lnR>
                    <a:lnT>
                      <a:noFill/>
                    </a:lnT>
                    <a:lnB>
                      <a:noFill/>
                    </a:lnB>
                  </a:tcPr>
                </a:tc>
                <a:tc>
                  <a:txBody>
                    <a:bodyPr/>
                    <a:lstStyle/>
                    <a:p>
                      <a:r>
                        <a:rPr lang="en-US" sz="1500" b="0" dirty="0">
                          <a:effectLst/>
                        </a:rPr>
                        <a:t>Pasco</a:t>
                      </a:r>
                      <a:br>
                        <a:rPr lang="en-US" sz="1500" b="0" dirty="0">
                          <a:effectLst/>
                        </a:rPr>
                      </a:br>
                      <a:r>
                        <a:rPr lang="en-US" sz="1500" b="0" dirty="0">
                          <a:effectLst/>
                        </a:rPr>
                        <a:t>Pullman </a:t>
                      </a:r>
                      <a:br>
                        <a:rPr lang="en-US" sz="1500" b="0" dirty="0">
                          <a:effectLst/>
                        </a:rPr>
                      </a:br>
                      <a:r>
                        <a:rPr lang="en-US" sz="1500" b="0" dirty="0">
                          <a:effectLst/>
                        </a:rPr>
                        <a:t>Richland</a:t>
                      </a:r>
                      <a:br>
                        <a:rPr lang="en-US" sz="1500" b="0" dirty="0">
                          <a:effectLst/>
                        </a:rPr>
                      </a:br>
                      <a:r>
                        <a:rPr lang="en-US" sz="1500" b="0" dirty="0">
                          <a:effectLst/>
                        </a:rPr>
                        <a:t>Selah </a:t>
                      </a:r>
                      <a:br>
                        <a:rPr lang="en-US" sz="1500" b="0" dirty="0">
                          <a:effectLst/>
                        </a:rPr>
                      </a:br>
                      <a:r>
                        <a:rPr lang="en-US" sz="1500" b="0" dirty="0">
                          <a:effectLst/>
                        </a:rPr>
                        <a:t>Spokane </a:t>
                      </a:r>
                      <a:br>
                        <a:rPr lang="en-US" sz="1500" b="0" dirty="0">
                          <a:effectLst/>
                        </a:rPr>
                      </a:br>
                      <a:r>
                        <a:rPr lang="en-US" sz="1500" b="0" dirty="0">
                          <a:effectLst/>
                        </a:rPr>
                        <a:t>Valley</a:t>
                      </a:r>
                      <a:endParaRPr lang="en-US" sz="1500" dirty="0">
                        <a:effectLst/>
                      </a:endParaRPr>
                    </a:p>
                  </a:txBody>
                  <a:tcPr marL="75940" marR="75940" marT="37970" marB="37970">
                    <a:lnL>
                      <a:noFill/>
                    </a:lnL>
                    <a:lnR>
                      <a:noFill/>
                    </a:lnR>
                    <a:lnT>
                      <a:noFill/>
                    </a:lnT>
                    <a:lnB>
                      <a:noFill/>
                    </a:lnB>
                  </a:tcPr>
                </a:tc>
                <a:tc>
                  <a:txBody>
                    <a:bodyPr/>
                    <a:lstStyle/>
                    <a:p>
                      <a:r>
                        <a:rPr lang="en-US" sz="1500" b="0" dirty="0">
                          <a:effectLst/>
                        </a:rPr>
                        <a:t>Sunnyside</a:t>
                      </a:r>
                      <a:br>
                        <a:rPr lang="en-US" sz="1500" b="0" dirty="0">
                          <a:effectLst/>
                        </a:rPr>
                      </a:br>
                      <a:r>
                        <a:rPr lang="en-US" sz="1500" b="0" dirty="0">
                          <a:effectLst/>
                        </a:rPr>
                        <a:t>Union Gap </a:t>
                      </a:r>
                      <a:br>
                        <a:rPr lang="en-US" sz="1500" b="0" dirty="0">
                          <a:effectLst/>
                        </a:rPr>
                      </a:br>
                      <a:r>
                        <a:rPr lang="en-US" sz="1500" b="0" dirty="0">
                          <a:effectLst/>
                        </a:rPr>
                        <a:t>Walla Walla</a:t>
                      </a:r>
                      <a:br>
                        <a:rPr lang="en-US" sz="1500" b="0" dirty="0">
                          <a:effectLst/>
                        </a:rPr>
                      </a:br>
                      <a:r>
                        <a:rPr lang="en-US" sz="1500" b="0" dirty="0">
                          <a:effectLst/>
                        </a:rPr>
                        <a:t>Wenatchee </a:t>
                      </a:r>
                      <a:br>
                        <a:rPr lang="en-US" sz="1500" b="0" dirty="0">
                          <a:effectLst/>
                        </a:rPr>
                      </a:br>
                      <a:r>
                        <a:rPr lang="en-US" sz="1500" b="0" dirty="0">
                          <a:effectLst/>
                        </a:rPr>
                        <a:t>West Richland </a:t>
                      </a:r>
                      <a:br>
                        <a:rPr lang="en-US" sz="1500" b="0" dirty="0">
                          <a:effectLst/>
                        </a:rPr>
                      </a:br>
                      <a:r>
                        <a:rPr lang="en-US" sz="1500" b="0" dirty="0">
                          <a:effectLst/>
                        </a:rPr>
                        <a:t>Yakima</a:t>
                      </a:r>
                      <a:endParaRPr lang="en-US" sz="1500" dirty="0">
                        <a:effectLst/>
                      </a:endParaRPr>
                    </a:p>
                  </a:txBody>
                  <a:tcPr marL="75940" marR="75940" marT="37970" marB="37970">
                    <a:lnL>
                      <a:noFill/>
                    </a:lnL>
                    <a:lnR w="9525" cap="flat" cmpd="sng" algn="ctr">
                      <a:solidFill>
                        <a:schemeClr val="bg1"/>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1837433280"/>
                  </a:ext>
                </a:extLst>
              </a:tr>
            </a:tbl>
          </a:graphicData>
        </a:graphic>
      </p:graphicFrame>
      <p:sp>
        <p:nvSpPr>
          <p:cNvPr id="5" name="Rectangle 1">
            <a:extLst>
              <a:ext uri="{FF2B5EF4-FFF2-40B4-BE49-F238E27FC236}">
                <a16:creationId xmlns:a16="http://schemas.microsoft.com/office/drawing/2014/main" id="{E8F0C25C-E448-49C4-8CCC-09005D3F201F}"/>
              </a:ext>
            </a:extLst>
          </p:cNvPr>
          <p:cNvSpPr>
            <a:spLocks noChangeArrowheads="1"/>
          </p:cNvSpPr>
          <p:nvPr/>
        </p:nvSpPr>
        <p:spPr bwMode="auto">
          <a:xfrm rot="246421">
            <a:off x="5814755" y="2379276"/>
            <a:ext cx="48140" cy="276999"/>
          </a:xfrm>
          <a:prstGeom prst="rect">
            <a:avLst/>
          </a:prstGeom>
          <a:solidFill>
            <a:srgbClr val="77777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3805" tIns="0" rIns="23805"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642617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Times New Roman" pitchFamily="18" charset="0"/>
                <a:cs typeface="Times New Roman" pitchFamily="18" charset="0"/>
              </a:rPr>
              <a:t>Vested Rights and the Feds</a:t>
            </a:r>
            <a:br>
              <a:rPr lang="en-US" sz="1800" dirty="0">
                <a:latin typeface="Times New Roman" pitchFamily="18" charset="0"/>
                <a:cs typeface="Times New Roman" pitchFamily="18" charset="0"/>
              </a:rPr>
            </a:br>
            <a:r>
              <a:rPr lang="en-US" sz="1600" dirty="0">
                <a:latin typeface="Times New Roman" pitchFamily="18" charset="0"/>
                <a:cs typeface="Times New Roman" pitchFamily="18" charset="0"/>
              </a:rPr>
              <a:t>Snohomish County v. Pollution Control Hearings Board, 187 Wash.2d 346 (2016)</a:t>
            </a:r>
          </a:p>
        </p:txBody>
      </p:sp>
      <p:sp>
        <p:nvSpPr>
          <p:cNvPr id="3" name="Content Placeholder 2"/>
          <p:cNvSpPr>
            <a:spLocks noGrp="1"/>
          </p:cNvSpPr>
          <p:nvPr>
            <p:ph idx="1"/>
          </p:nvPr>
        </p:nvSpPr>
        <p:spPr/>
        <p:txBody>
          <a:bodyPr/>
          <a:lstStyle/>
          <a:p>
            <a:pPr marL="0" lvl="0">
              <a:lnSpc>
                <a:spcPct val="107000"/>
              </a:lnSpc>
              <a:spcBef>
                <a:spcPts val="0"/>
              </a:spcBef>
              <a:spcAft>
                <a:spcPts val="800"/>
              </a:spcAft>
              <a:buClr>
                <a:srgbClr val="00007D"/>
              </a:buClr>
            </a:pPr>
            <a:r>
              <a:rPr lang="en-US" sz="2000" dirty="0">
                <a:solidFill>
                  <a:srgbClr val="000000"/>
                </a:solidFill>
                <a:latin typeface="Times New Roman" panose="02020603050405020304" pitchFamily="18" charset="0"/>
                <a:cs typeface="Times New Roman" panose="02020603050405020304" pitchFamily="18" charset="0"/>
              </a:rPr>
              <a:t>Questions:</a:t>
            </a:r>
          </a:p>
          <a:p>
            <a:pPr marL="0" lvl="0">
              <a:lnSpc>
                <a:spcPct val="107000"/>
              </a:lnSpc>
              <a:spcBef>
                <a:spcPts val="0"/>
              </a:spcBef>
              <a:spcAft>
                <a:spcPts val="800"/>
              </a:spcAft>
              <a:buClr>
                <a:srgbClr val="00007D"/>
              </a:buClr>
            </a:pPr>
            <a:endParaRPr lang="en-US" sz="2000" dirty="0">
              <a:solidFill>
                <a:srgbClr val="000000"/>
              </a:solidFill>
              <a:latin typeface="Times New Roman" panose="02020603050405020304" pitchFamily="18" charset="0"/>
              <a:cs typeface="Times New Roman" panose="02020603050405020304" pitchFamily="18" charset="0"/>
            </a:endParaRPr>
          </a:p>
          <a:p>
            <a:pPr marL="0" lvl="0">
              <a:lnSpc>
                <a:spcPct val="107000"/>
              </a:lnSpc>
              <a:spcBef>
                <a:spcPts val="0"/>
              </a:spcBef>
              <a:spcAft>
                <a:spcPts val="800"/>
              </a:spcAft>
              <a:buClr>
                <a:srgbClr val="00007D"/>
              </a:buClr>
            </a:pPr>
            <a:r>
              <a:rPr lang="en-US" sz="2000" dirty="0">
                <a:solidFill>
                  <a:srgbClr val="000000"/>
                </a:solidFill>
                <a:latin typeface="Times New Roman" panose="02020603050405020304" pitchFamily="18" charset="0"/>
                <a:cs typeface="Times New Roman" panose="02020603050405020304" pitchFamily="18" charset="0"/>
              </a:rPr>
              <a:t>What about stormwater ordinances not mandated by NPDES permits?</a:t>
            </a:r>
          </a:p>
          <a:p>
            <a:pPr marL="0" lvl="0">
              <a:lnSpc>
                <a:spcPct val="107000"/>
              </a:lnSpc>
              <a:spcBef>
                <a:spcPts val="0"/>
              </a:spcBef>
              <a:spcAft>
                <a:spcPts val="800"/>
              </a:spcAft>
              <a:buClr>
                <a:srgbClr val="00007D"/>
              </a:buClr>
            </a:pPr>
            <a:r>
              <a:rPr lang="en-US" sz="2000" dirty="0">
                <a:solidFill>
                  <a:srgbClr val="000000"/>
                </a:solidFill>
                <a:latin typeface="Times New Roman" panose="02020603050405020304" pitchFamily="18" charset="0"/>
                <a:cs typeface="Times New Roman" panose="02020603050405020304" pitchFamily="18" charset="0"/>
              </a:rPr>
              <a:t>What about shoreline and GMA updates?</a:t>
            </a:r>
          </a:p>
          <a:p>
            <a:pPr marL="0" lvl="0">
              <a:lnSpc>
                <a:spcPct val="107000"/>
              </a:lnSpc>
              <a:spcBef>
                <a:spcPts val="0"/>
              </a:spcBef>
              <a:spcAft>
                <a:spcPts val="800"/>
              </a:spcAft>
              <a:buClr>
                <a:srgbClr val="00007D"/>
              </a:buClr>
            </a:pPr>
            <a:r>
              <a:rPr lang="en-US" sz="2000" dirty="0">
                <a:solidFill>
                  <a:srgbClr val="000000"/>
                </a:solidFill>
                <a:latin typeface="Times New Roman" panose="02020603050405020304" pitchFamily="18" charset="0"/>
                <a:cs typeface="Times New Roman" panose="02020603050405020304" pitchFamily="18" charset="0"/>
              </a:rPr>
              <a:t>What about new GMA critical area mandates?  </a:t>
            </a:r>
          </a:p>
          <a:p>
            <a:pPr marL="0" lvl="0">
              <a:lnSpc>
                <a:spcPct val="107000"/>
              </a:lnSpc>
              <a:spcBef>
                <a:spcPts val="0"/>
              </a:spcBef>
              <a:spcAft>
                <a:spcPts val="800"/>
              </a:spcAft>
              <a:buClr>
                <a:srgbClr val="00007D"/>
              </a:buClr>
            </a:pPr>
            <a:endParaRPr lang="en-US" sz="2000" dirty="0">
              <a:solidFill>
                <a:srgbClr val="000000"/>
              </a:solidFill>
              <a:latin typeface="Times New Roman" panose="02020603050405020304" pitchFamily="18" charset="0"/>
              <a:cs typeface="Times New Roman" panose="02020603050405020304" pitchFamily="18" charset="0"/>
            </a:endParaRPr>
          </a:p>
          <a:p>
            <a:pPr marL="0" lvl="0">
              <a:lnSpc>
                <a:spcPct val="107000"/>
              </a:lnSpc>
              <a:spcBef>
                <a:spcPts val="0"/>
              </a:spcBef>
              <a:spcAft>
                <a:spcPts val="800"/>
              </a:spcAft>
              <a:buClr>
                <a:srgbClr val="00007D"/>
              </a:buClr>
            </a:pPr>
            <a:r>
              <a:rPr lang="en-US" sz="2000" u="sng" dirty="0">
                <a:solidFill>
                  <a:srgbClr val="000000"/>
                </a:solidFill>
                <a:latin typeface="Times New Roman" panose="02020603050405020304" pitchFamily="18" charset="0"/>
                <a:cs typeface="Times New Roman" panose="02020603050405020304" pitchFamily="18" charset="0"/>
              </a:rPr>
              <a:t>But</a:t>
            </a:r>
            <a:r>
              <a:rPr lang="en-US" sz="2000" dirty="0">
                <a:solidFill>
                  <a:srgbClr val="000000"/>
                </a:solidFill>
                <a:latin typeface="Times New Roman" panose="02020603050405020304" pitchFamily="18" charset="0"/>
                <a:cs typeface="Times New Roman" panose="02020603050405020304" pitchFamily="18" charset="0"/>
              </a:rPr>
              <a:t> on May 2 Supreme Court adds footnote:  </a:t>
            </a:r>
          </a:p>
          <a:p>
            <a:pPr marL="0" lvl="0">
              <a:lnSpc>
                <a:spcPct val="107000"/>
              </a:lnSpc>
              <a:spcBef>
                <a:spcPts val="0"/>
              </a:spcBef>
              <a:spcAft>
                <a:spcPts val="800"/>
              </a:spcAft>
              <a:buClr>
                <a:srgbClr val="00007D"/>
              </a:buClr>
            </a:pPr>
            <a:r>
              <a:rPr lang="en-US" sz="2000" dirty="0">
                <a:solidFill>
                  <a:srgbClr val="000000"/>
                </a:solidFill>
                <a:latin typeface="Times New Roman" panose="02020603050405020304" pitchFamily="18" charset="0"/>
                <a:cs typeface="Times New Roman" panose="02020603050405020304" pitchFamily="18" charset="0"/>
              </a:rPr>
              <a:t>Our conclusion with respect to the 2013 Phase I Permit should not be interpreted to suggest that all federal- and state-directed environmental laws are exempt from vesting</a:t>
            </a: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400" dirty="0">
              <a:latin typeface="Times New Roman"/>
              <a:cs typeface="Times New Roman" panose="02020603050405020304" pitchFamily="18" charset="0"/>
            </a:endParaRPr>
          </a:p>
          <a:p>
            <a:pPr marL="0" indent="0" algn="just"/>
            <a:endParaRPr lang="en-US" sz="2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38983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Times New Roman" pitchFamily="18" charset="0"/>
                <a:cs typeface="Times New Roman" pitchFamily="18" charset="0"/>
              </a:rPr>
              <a:t>Burien II – The $$$ Sequel</a:t>
            </a:r>
            <a:br>
              <a:rPr lang="en-US" sz="1800" dirty="0">
                <a:latin typeface="Times New Roman" pitchFamily="18" charset="0"/>
                <a:cs typeface="Times New Roman" pitchFamily="18" charset="0"/>
              </a:rPr>
            </a:br>
            <a:r>
              <a:rPr lang="en-US" sz="1600" dirty="0">
                <a:latin typeface="Times New Roman" pitchFamily="18" charset="0"/>
                <a:cs typeface="Times New Roman" pitchFamily="18" charset="0"/>
              </a:rPr>
              <a:t>Maytown Sand and Gravel LLC v. Thurston County, 198 Wn. App. 560 (2017)</a:t>
            </a:r>
          </a:p>
        </p:txBody>
      </p:sp>
      <p:sp>
        <p:nvSpPr>
          <p:cNvPr id="3" name="Content Placeholder 2"/>
          <p:cNvSpPr>
            <a:spLocks noGrp="1"/>
          </p:cNvSpPr>
          <p:nvPr>
            <p:ph idx="1"/>
          </p:nvPr>
        </p:nvSpPr>
        <p:spPr/>
        <p:txBody>
          <a:bodyPr/>
          <a:lstStyle/>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2000" dirty="0">
                <a:latin typeface="Times New Roman" panose="02020603050405020304" pitchFamily="18" charset="0"/>
                <a:cs typeface="Times New Roman" panose="02020603050405020304" pitchFamily="18" charset="0"/>
              </a:rPr>
              <a:t>In Short:</a:t>
            </a: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2000" dirty="0">
                <a:latin typeface="Times New Roman" panose="02020603050405020304" pitchFamily="18" charset="0"/>
                <a:cs typeface="Times New Roman" panose="02020603050405020304" pitchFamily="18" charset="0"/>
              </a:rPr>
              <a:t>Stick to the Code – Land Use Decisions that Appear to be Based Upon Political instead of Code Based Reasons Will Cost you $$$$$$.</a:t>
            </a: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2000" dirty="0">
                <a:latin typeface="Times New Roman" panose="02020603050405020304" pitchFamily="18" charset="0"/>
                <a:cs typeface="Times New Roman" panose="02020603050405020304" pitchFamily="18" charset="0"/>
              </a:rPr>
              <a:t>Court of Appeals sustains 12 million dollar judgment in favor of gravel pit owner and Port of Tacoma.</a:t>
            </a: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400" dirty="0">
              <a:latin typeface="Times New Roman"/>
              <a:cs typeface="Times New Roman" panose="02020603050405020304" pitchFamily="18" charset="0"/>
            </a:endParaRPr>
          </a:p>
          <a:p>
            <a:pPr marL="0" indent="0" algn="just"/>
            <a:endParaRPr lang="en-US" sz="2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76125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Times New Roman" pitchFamily="18" charset="0"/>
                <a:cs typeface="Times New Roman" pitchFamily="18" charset="0"/>
              </a:rPr>
              <a:t>Burien II – The $$$ Sequel</a:t>
            </a:r>
            <a:br>
              <a:rPr lang="en-US" sz="1800" dirty="0">
                <a:latin typeface="Times New Roman" pitchFamily="18" charset="0"/>
                <a:cs typeface="Times New Roman" pitchFamily="18" charset="0"/>
              </a:rPr>
            </a:br>
            <a:r>
              <a:rPr lang="en-US" sz="1600" dirty="0">
                <a:latin typeface="Times New Roman" pitchFamily="18" charset="0"/>
                <a:cs typeface="Times New Roman" pitchFamily="18" charset="0"/>
              </a:rPr>
              <a:t>Maytown Sand and Gravel LLC v. Thurston County, 198 Wn. App. 560 (2017)</a:t>
            </a:r>
          </a:p>
        </p:txBody>
      </p:sp>
      <p:sp>
        <p:nvSpPr>
          <p:cNvPr id="3" name="Content Placeholder 2"/>
          <p:cNvSpPr>
            <a:spLocks noGrp="1"/>
          </p:cNvSpPr>
          <p:nvPr>
            <p:ph idx="1"/>
          </p:nvPr>
        </p:nvSpPr>
        <p:spPr/>
        <p:txBody>
          <a:bodyPr/>
          <a:lstStyle/>
          <a:p>
            <a:pPr marL="0" marR="0">
              <a:lnSpc>
                <a:spcPct val="107000"/>
              </a:lnSpc>
              <a:spcBef>
                <a:spcPts val="0"/>
              </a:spcBef>
              <a:spcAft>
                <a:spcPts val="800"/>
              </a:spcAft>
            </a:pPr>
            <a:r>
              <a:rPr lang="en-US" sz="2000" dirty="0">
                <a:latin typeface="Times New Roman" panose="02020603050405020304" pitchFamily="18" charset="0"/>
                <a:cs typeface="Times New Roman" panose="02020603050405020304" pitchFamily="18" charset="0"/>
              </a:rPr>
              <a:t>Facts:</a:t>
            </a:r>
          </a:p>
          <a:p>
            <a:pPr marL="0" marR="0">
              <a:lnSpc>
                <a:spcPct val="107000"/>
              </a:lnSpc>
              <a:spcBef>
                <a:spcPts val="0"/>
              </a:spcBef>
              <a:spcAft>
                <a:spcPts val="800"/>
              </a:spcAft>
            </a:pPr>
            <a:r>
              <a:rPr lang="en-US" sz="2000" dirty="0">
                <a:latin typeface="Times New Roman" panose="02020603050405020304" pitchFamily="18" charset="0"/>
                <a:cs typeface="Times New Roman" panose="02020603050405020304" pitchFamily="18" charset="0"/>
              </a:rPr>
              <a:t>The SUP</a:t>
            </a: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2000" dirty="0">
                <a:latin typeface="Times New Roman" panose="02020603050405020304" pitchFamily="18" charset="0"/>
                <a:cs typeface="Times New Roman" panose="02020603050405020304" pitchFamily="18" charset="0"/>
              </a:rPr>
              <a:t>-- In 2006 Thurston County issues 20 year special use permit to Port of Tacoma for gravel pit operation that included a condition requiring five year review by hearing examiner.  </a:t>
            </a: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2000" dirty="0">
                <a:latin typeface="Times New Roman" panose="02020603050405020304" pitchFamily="18" charset="0"/>
                <a:cs typeface="Times New Roman" panose="02020603050405020304" pitchFamily="18" charset="0"/>
              </a:rPr>
              <a:t>--  Condition 6 required adherence to groundwater monitoring plan, condition 6A required verification of off-site supply wells within a year and condition 6 C required installation of 17 monitoring wells within 60 days.  Port didn’t comply with deadlines.</a:t>
            </a: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400" dirty="0">
              <a:latin typeface="Times New Roman"/>
              <a:cs typeface="Times New Roman" panose="02020603050405020304" pitchFamily="18" charset="0"/>
            </a:endParaRPr>
          </a:p>
          <a:p>
            <a:pPr marL="0" indent="0" algn="just"/>
            <a:endParaRPr lang="en-US" sz="2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43903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Times New Roman" pitchFamily="18" charset="0"/>
                <a:cs typeface="Times New Roman" pitchFamily="18" charset="0"/>
              </a:rPr>
              <a:t>Burien II – The $$$ Sequel</a:t>
            </a:r>
            <a:br>
              <a:rPr lang="en-US" sz="1800" dirty="0">
                <a:latin typeface="Times New Roman" pitchFamily="18" charset="0"/>
                <a:cs typeface="Times New Roman" pitchFamily="18" charset="0"/>
              </a:rPr>
            </a:br>
            <a:r>
              <a:rPr lang="en-US" sz="1600" dirty="0">
                <a:latin typeface="Times New Roman" pitchFamily="18" charset="0"/>
                <a:cs typeface="Times New Roman" pitchFamily="18" charset="0"/>
              </a:rPr>
              <a:t>Maytown Sand and Gravel LLC v. Thurston County, 198 Wn. App. 560 (2017)</a:t>
            </a:r>
          </a:p>
        </p:txBody>
      </p:sp>
      <p:sp>
        <p:nvSpPr>
          <p:cNvPr id="3" name="Content Placeholder 2"/>
          <p:cNvSpPr>
            <a:spLocks noGrp="1"/>
          </p:cNvSpPr>
          <p:nvPr>
            <p:ph idx="1"/>
          </p:nvPr>
        </p:nvSpPr>
        <p:spPr/>
        <p:txBody>
          <a:bodyPr/>
          <a:lstStyle/>
          <a:p>
            <a:pPr marL="0" marR="0">
              <a:lnSpc>
                <a:spcPct val="107000"/>
              </a:lnSpc>
              <a:spcBef>
                <a:spcPts val="0"/>
              </a:spcBef>
              <a:spcAft>
                <a:spcPts val="800"/>
              </a:spcAft>
            </a:pPr>
            <a:r>
              <a:rPr lang="en-US" sz="2000" dirty="0">
                <a:latin typeface="Times New Roman" panose="02020603050405020304" pitchFamily="18" charset="0"/>
                <a:cs typeface="Times New Roman" panose="02020603050405020304" pitchFamily="18" charset="0"/>
              </a:rPr>
              <a:t>Facts:</a:t>
            </a:r>
          </a:p>
          <a:p>
            <a:pPr marL="0" marR="0">
              <a:lnSpc>
                <a:spcPct val="107000"/>
              </a:lnSpc>
              <a:spcBef>
                <a:spcPts val="0"/>
              </a:spcBef>
              <a:spcAft>
                <a:spcPts val="800"/>
              </a:spcAft>
            </a:pPr>
            <a:r>
              <a:rPr lang="en-US" sz="2000" dirty="0">
                <a:latin typeface="Times New Roman" panose="02020603050405020304" pitchFamily="18" charset="0"/>
                <a:cs typeface="Times New Roman" panose="02020603050405020304" pitchFamily="18" charset="0"/>
              </a:rPr>
              <a:t>Maytown Sand and Gravel (MSG)</a:t>
            </a: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2000" dirty="0">
                <a:latin typeface="Times New Roman" panose="02020603050405020304" pitchFamily="18" charset="0"/>
                <a:cs typeface="Times New Roman" panose="02020603050405020304" pitchFamily="18" charset="0"/>
              </a:rPr>
              <a:t>-- In 2009 MSG meets with County staff to discuss SUP in anticipation of purchasing gravel pit.  County advises that SUP was still valid but that “minor staff approvals and things…needed to be done.”  Also advised that all revisions could be handled administratively and that MSG could be mining within 30-60 days.  </a:t>
            </a: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2000" dirty="0">
                <a:latin typeface="Times New Roman" panose="02020603050405020304" pitchFamily="18" charset="0"/>
                <a:cs typeface="Times New Roman" panose="02020603050405020304" pitchFamily="18" charset="0"/>
              </a:rPr>
              <a:t>--  MSG enters purchase and sale agreement for  gravel pit for $17 million.</a:t>
            </a: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400" dirty="0">
              <a:latin typeface="Times New Roman"/>
              <a:cs typeface="Times New Roman" panose="02020603050405020304" pitchFamily="18" charset="0"/>
            </a:endParaRPr>
          </a:p>
          <a:p>
            <a:pPr marL="0" indent="0" algn="just"/>
            <a:endParaRPr lang="en-US" sz="2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53260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Times New Roman" pitchFamily="18" charset="0"/>
                <a:cs typeface="Times New Roman" pitchFamily="18" charset="0"/>
              </a:rPr>
              <a:t>Burien II – The $$$ Sequel</a:t>
            </a:r>
            <a:br>
              <a:rPr lang="en-US" sz="1800" dirty="0">
                <a:latin typeface="Times New Roman" pitchFamily="18" charset="0"/>
                <a:cs typeface="Times New Roman" pitchFamily="18" charset="0"/>
              </a:rPr>
            </a:br>
            <a:r>
              <a:rPr lang="en-US" sz="1600" dirty="0">
                <a:latin typeface="Times New Roman" pitchFamily="18" charset="0"/>
                <a:cs typeface="Times New Roman" pitchFamily="18" charset="0"/>
              </a:rPr>
              <a:t>Maytown Sand and Gravel LLC v. Thurston County, 198 Wn. App. 560 (2017)</a:t>
            </a:r>
          </a:p>
        </p:txBody>
      </p:sp>
      <p:sp>
        <p:nvSpPr>
          <p:cNvPr id="3" name="Content Placeholder 2"/>
          <p:cNvSpPr>
            <a:spLocks noGrp="1"/>
          </p:cNvSpPr>
          <p:nvPr>
            <p:ph idx="1"/>
          </p:nvPr>
        </p:nvSpPr>
        <p:spPr/>
        <p:txBody>
          <a:bodyPr/>
          <a:lstStyle/>
          <a:p>
            <a:pPr marL="0" marR="0">
              <a:lnSpc>
                <a:spcPct val="107000"/>
              </a:lnSpc>
              <a:spcBef>
                <a:spcPts val="0"/>
              </a:spcBef>
              <a:spcAft>
                <a:spcPts val="800"/>
              </a:spcAft>
            </a:pPr>
            <a:r>
              <a:rPr lang="en-US" sz="2000" dirty="0">
                <a:latin typeface="Times New Roman" panose="02020603050405020304" pitchFamily="18" charset="0"/>
                <a:cs typeface="Times New Roman" panose="02020603050405020304" pitchFamily="18" charset="0"/>
              </a:rPr>
              <a:t>Well, actually:</a:t>
            </a:r>
          </a:p>
          <a:p>
            <a:pPr marL="0" marR="0">
              <a:lnSpc>
                <a:spcPct val="107000"/>
              </a:lnSpc>
              <a:spcBef>
                <a:spcPts val="0"/>
              </a:spcBef>
              <a:spcAft>
                <a:spcPts val="800"/>
              </a:spcAft>
            </a:pPr>
            <a:r>
              <a:rPr lang="en-US" sz="2000" dirty="0">
                <a:latin typeface="Times New Roman" panose="02020603050405020304" pitchFamily="18" charset="0"/>
                <a:cs typeface="Times New Roman" panose="02020603050405020304" pitchFamily="18" charset="0"/>
              </a:rPr>
              <a:t>.--  In December, 2009 County emails MSG to let them know there are actually some compliance issues with the SUP conditions and that staff could approve minor amendments, but the hearing examiner had to approve major amendments.</a:t>
            </a:r>
          </a:p>
          <a:p>
            <a:pPr marL="0" marR="0">
              <a:lnSpc>
                <a:spcPct val="107000"/>
              </a:lnSpc>
              <a:spcBef>
                <a:spcPts val="0"/>
              </a:spcBef>
              <a:spcAft>
                <a:spcPts val="800"/>
              </a:spcAft>
            </a:pPr>
            <a:r>
              <a:rPr lang="en-US" sz="2000" dirty="0">
                <a:latin typeface="Times New Roman" panose="02020603050405020304" pitchFamily="18" charset="0"/>
                <a:cs typeface="Times New Roman" panose="02020603050405020304" pitchFamily="18" charset="0"/>
              </a:rPr>
              <a:t>--  In February, 2010, County sends MSG a memo finding that needed amendments could be reviewed administratively and that project was in substantial compliance with SUP</a:t>
            </a: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2000" dirty="0">
                <a:latin typeface="Times New Roman" panose="02020603050405020304" pitchFamily="18" charset="0"/>
                <a:cs typeface="Times New Roman" panose="02020603050405020304" pitchFamily="18" charset="0"/>
              </a:rPr>
              <a:t>-- In April, 2010 MSG closes on the purchase and sale agreement for the gravel pit.</a:t>
            </a: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400" dirty="0">
              <a:latin typeface="Times New Roman"/>
              <a:cs typeface="Times New Roman" panose="02020603050405020304" pitchFamily="18" charset="0"/>
            </a:endParaRPr>
          </a:p>
          <a:p>
            <a:pPr marL="0" indent="0" algn="just"/>
            <a:endParaRPr lang="en-US" sz="2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26525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Times New Roman" pitchFamily="18" charset="0"/>
                <a:cs typeface="Times New Roman" pitchFamily="18" charset="0"/>
              </a:rPr>
              <a:t>Burien II – The $$$ Sequel</a:t>
            </a:r>
            <a:br>
              <a:rPr lang="en-US" sz="1800" dirty="0">
                <a:latin typeface="Times New Roman" pitchFamily="18" charset="0"/>
                <a:cs typeface="Times New Roman" pitchFamily="18" charset="0"/>
              </a:rPr>
            </a:br>
            <a:r>
              <a:rPr lang="en-US" sz="1600" dirty="0">
                <a:latin typeface="Times New Roman" pitchFamily="18" charset="0"/>
                <a:cs typeface="Times New Roman" pitchFamily="18" charset="0"/>
              </a:rPr>
              <a:t>Maytown Sand and Gravel LLC v. Thurston County, 198 Wn. App. 560 (2017)</a:t>
            </a:r>
          </a:p>
        </p:txBody>
      </p:sp>
      <p:sp>
        <p:nvSpPr>
          <p:cNvPr id="3" name="Content Placeholder 2"/>
          <p:cNvSpPr>
            <a:spLocks noGrp="1"/>
          </p:cNvSpPr>
          <p:nvPr>
            <p:ph idx="1"/>
          </p:nvPr>
        </p:nvSpPr>
        <p:spPr/>
        <p:txBody>
          <a:bodyPr/>
          <a:lstStyle/>
          <a:p>
            <a:pPr marL="0" marR="0">
              <a:lnSpc>
                <a:spcPct val="107000"/>
              </a:lnSpc>
              <a:spcBef>
                <a:spcPts val="0"/>
              </a:spcBef>
              <a:spcAft>
                <a:spcPts val="800"/>
              </a:spcAft>
            </a:pPr>
            <a:r>
              <a:rPr lang="en-US" sz="1800" dirty="0">
                <a:latin typeface="Times New Roman" panose="02020603050405020304" pitchFamily="18" charset="0"/>
                <a:cs typeface="Times New Roman" panose="02020603050405020304" pitchFamily="18" charset="0"/>
              </a:rPr>
              <a:t>Veering off course:</a:t>
            </a:r>
          </a:p>
          <a:p>
            <a:pPr marL="0" marR="0">
              <a:lnSpc>
                <a:spcPct val="107000"/>
              </a:lnSpc>
              <a:spcBef>
                <a:spcPts val="0"/>
              </a:spcBef>
              <a:spcAft>
                <a:spcPts val="800"/>
              </a:spcAft>
            </a:pPr>
            <a:r>
              <a:rPr lang="en-US" sz="1800" dirty="0">
                <a:latin typeface="Times New Roman" panose="02020603050405020304" pitchFamily="18" charset="0"/>
                <a:cs typeface="Times New Roman" panose="02020603050405020304" pitchFamily="18" charset="0"/>
              </a:rPr>
              <a:t>.--  After closing in April, MSG requested eight amendments to the SUP, including condition 6.  Specifically, MSG requested an amendment of the missed deadlines in conditions 6A and 6C and the elimination of the background testing required in condition 6C.</a:t>
            </a:r>
          </a:p>
          <a:p>
            <a:pPr marL="0" marR="0">
              <a:lnSpc>
                <a:spcPct val="107000"/>
              </a:lnSpc>
              <a:spcBef>
                <a:spcPts val="0"/>
              </a:spcBef>
              <a:spcAft>
                <a:spcPts val="800"/>
              </a:spcAft>
            </a:pPr>
            <a:r>
              <a:rPr lang="en-US" sz="1800" dirty="0">
                <a:latin typeface="Times New Roman" panose="02020603050405020304" pitchFamily="18" charset="0"/>
                <a:cs typeface="Times New Roman" panose="02020603050405020304" pitchFamily="18" charset="0"/>
              </a:rPr>
              <a:t>--  In its February, 2010 memo, the County had identified the amendments to Condition 6 deadlines as minor administrative amendments.</a:t>
            </a:r>
          </a:p>
          <a:p>
            <a:pPr marL="0" marR="0">
              <a:lnSpc>
                <a:spcPct val="107000"/>
              </a:lnSpc>
              <a:spcBef>
                <a:spcPts val="0"/>
              </a:spcBef>
              <a:spcAft>
                <a:spcPts val="800"/>
              </a:spcAft>
            </a:pPr>
            <a:r>
              <a:rPr lang="en-US" sz="1800" dirty="0">
                <a:latin typeface="Times New Roman" panose="02020603050405020304" pitchFamily="18" charset="0"/>
                <a:cs typeface="Times New Roman" panose="02020603050405020304" pitchFamily="18" charset="0"/>
              </a:rPr>
              <a:t>--  Now County responds that hearing examiner review required and that new SEPA had to be done.  According to the MSG attorney, the County’s new position was directed by the attorney for the Board of  County Commissioners.</a:t>
            </a:r>
          </a:p>
          <a:p>
            <a:pPr marL="0" marR="0">
              <a:lnSpc>
                <a:spcPct val="107000"/>
              </a:lnSpc>
              <a:spcBef>
                <a:spcPts val="0"/>
              </a:spcBef>
              <a:spcAft>
                <a:spcPts val="800"/>
              </a:spcAft>
            </a:pPr>
            <a:r>
              <a:rPr lang="en-US" sz="1800" dirty="0">
                <a:latin typeface="Times New Roman" panose="02020603050405020304" pitchFamily="18" charset="0"/>
                <a:cs typeface="Times New Roman" panose="02020603050405020304" pitchFamily="18" charset="0"/>
              </a:rPr>
              <a:t>-- Hearing examiner approves amendments in April, 2011.</a:t>
            </a: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400" dirty="0">
              <a:latin typeface="Times New Roman"/>
              <a:cs typeface="Times New Roman" panose="02020603050405020304" pitchFamily="18" charset="0"/>
            </a:endParaRPr>
          </a:p>
          <a:p>
            <a:pPr marL="0" indent="0" algn="just"/>
            <a:endParaRPr lang="en-US" sz="2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42136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Times New Roman" pitchFamily="18" charset="0"/>
                <a:cs typeface="Times New Roman" pitchFamily="18" charset="0"/>
              </a:rPr>
              <a:t>Burien II – The $$$ Sequel</a:t>
            </a:r>
            <a:br>
              <a:rPr lang="en-US" sz="1800" dirty="0">
                <a:latin typeface="Times New Roman" pitchFamily="18" charset="0"/>
                <a:cs typeface="Times New Roman" pitchFamily="18" charset="0"/>
              </a:rPr>
            </a:br>
            <a:r>
              <a:rPr lang="en-US" sz="1600" dirty="0">
                <a:latin typeface="Times New Roman" pitchFamily="18" charset="0"/>
                <a:cs typeface="Times New Roman" pitchFamily="18" charset="0"/>
              </a:rPr>
              <a:t>Maytown Sand and Gravel LLC v. Thurston County, 198 Wn. App. 560 (2017)</a:t>
            </a:r>
          </a:p>
        </p:txBody>
      </p:sp>
      <p:sp>
        <p:nvSpPr>
          <p:cNvPr id="3" name="Content Placeholder 2"/>
          <p:cNvSpPr>
            <a:spLocks noGrp="1"/>
          </p:cNvSpPr>
          <p:nvPr>
            <p:ph idx="1"/>
          </p:nvPr>
        </p:nvSpPr>
        <p:spPr/>
        <p:txBody>
          <a:bodyPr/>
          <a:lstStyle/>
          <a:p>
            <a:pPr marL="0" marR="0">
              <a:lnSpc>
                <a:spcPct val="107000"/>
              </a:lnSpc>
              <a:spcBef>
                <a:spcPts val="0"/>
              </a:spcBef>
              <a:spcAft>
                <a:spcPts val="800"/>
              </a:spcAft>
            </a:pPr>
            <a:r>
              <a:rPr lang="en-US" sz="2000" dirty="0">
                <a:latin typeface="Times New Roman" panose="02020603050405020304" pitchFamily="18" charset="0"/>
                <a:cs typeface="Times New Roman" panose="02020603050405020304" pitchFamily="18" charset="0"/>
              </a:rPr>
              <a:t>On to the Five Year Review:</a:t>
            </a:r>
          </a:p>
          <a:p>
            <a:pPr marL="0" marR="0">
              <a:lnSpc>
                <a:spcPct val="107000"/>
              </a:lnSpc>
              <a:spcBef>
                <a:spcPts val="0"/>
              </a:spcBef>
              <a:spcAft>
                <a:spcPts val="800"/>
              </a:spcAft>
            </a:pPr>
            <a:r>
              <a:rPr lang="en-US" sz="2000" dirty="0">
                <a:latin typeface="Times New Roman" panose="02020603050405020304" pitchFamily="18" charset="0"/>
                <a:cs typeface="Times New Roman" panose="02020603050405020304" pitchFamily="18" charset="0"/>
              </a:rPr>
              <a:t>--SUP requires hearing examiner review every five years to review permit status</a:t>
            </a:r>
          </a:p>
          <a:p>
            <a:pPr marL="0" marR="0">
              <a:lnSpc>
                <a:spcPct val="107000"/>
              </a:lnSpc>
              <a:spcBef>
                <a:spcPts val="0"/>
              </a:spcBef>
              <a:spcAft>
                <a:spcPts val="800"/>
              </a:spcAft>
            </a:pPr>
            <a:r>
              <a:rPr lang="en-US" sz="2000" dirty="0">
                <a:latin typeface="Times New Roman" panose="02020603050405020304" pitchFamily="18" charset="0"/>
                <a:cs typeface="Times New Roman" panose="02020603050405020304" pitchFamily="18" charset="0"/>
              </a:rPr>
              <a:t>--In 2010, County issues a summary report pending the five year review.  The report concludes that  because no land disturbing activity had yet occurred, the new 2009 critical area ordinance (CAO) should apply. </a:t>
            </a:r>
          </a:p>
          <a:p>
            <a:pPr marL="0" marR="0">
              <a:lnSpc>
                <a:spcPct val="107000"/>
              </a:lnSpc>
              <a:spcBef>
                <a:spcPts val="0"/>
              </a:spcBef>
              <a:spcAft>
                <a:spcPts val="800"/>
              </a:spcAft>
            </a:pPr>
            <a:r>
              <a:rPr lang="en-US" sz="2000" dirty="0">
                <a:latin typeface="Times New Roman" panose="02020603050405020304" pitchFamily="18" charset="0"/>
                <a:cs typeface="Times New Roman" panose="02020603050405020304" pitchFamily="18" charset="0"/>
              </a:rPr>
              <a:t>--The County took this same position before the Hearing Examiner at the five year review hearing. The report stated that complying with the new critical area ordinance would likely reduce the mining area, potentially by 100 acres.</a:t>
            </a:r>
          </a:p>
          <a:p>
            <a:pPr marL="0" marR="0">
              <a:lnSpc>
                <a:spcPct val="107000"/>
              </a:lnSpc>
              <a:spcBef>
                <a:spcPts val="0"/>
              </a:spcBef>
              <a:spcAft>
                <a:spcPts val="800"/>
              </a:spcAft>
            </a:pPr>
            <a:r>
              <a:rPr lang="en-US" sz="2000" dirty="0">
                <a:latin typeface="Times New Roman" panose="02020603050405020304" pitchFamily="18" charset="0"/>
                <a:cs typeface="Times New Roman" panose="02020603050405020304" pitchFamily="18" charset="0"/>
              </a:rPr>
              <a:t>--In a decision issued in December, 2011, the hearing examiner concludes that new CAO doesn’t apply and that the CAO conclusions reached in issuance of SUP still held.</a:t>
            </a: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400" dirty="0">
              <a:latin typeface="Times New Roman"/>
              <a:cs typeface="Times New Roman" panose="02020603050405020304" pitchFamily="18" charset="0"/>
            </a:endParaRPr>
          </a:p>
          <a:p>
            <a:pPr marL="0" indent="0" algn="just"/>
            <a:endParaRPr lang="en-US" sz="2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51130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Times New Roman" pitchFamily="18" charset="0"/>
                <a:cs typeface="Times New Roman" pitchFamily="18" charset="0"/>
              </a:rPr>
              <a:t>Burien II – The $$$ Sequel</a:t>
            </a:r>
            <a:br>
              <a:rPr lang="en-US" sz="1800" dirty="0">
                <a:latin typeface="Times New Roman" pitchFamily="18" charset="0"/>
                <a:cs typeface="Times New Roman" pitchFamily="18" charset="0"/>
              </a:rPr>
            </a:br>
            <a:r>
              <a:rPr lang="en-US" sz="1600" dirty="0">
                <a:latin typeface="Times New Roman" pitchFamily="18" charset="0"/>
                <a:cs typeface="Times New Roman" pitchFamily="18" charset="0"/>
              </a:rPr>
              <a:t>Maytown Sand and Gravel LLC v. Thurston County, 198 Wn. App. 560 (2017)</a:t>
            </a:r>
          </a:p>
        </p:txBody>
      </p:sp>
      <p:sp>
        <p:nvSpPr>
          <p:cNvPr id="3" name="Content Placeholder 2"/>
          <p:cNvSpPr>
            <a:spLocks noGrp="1"/>
          </p:cNvSpPr>
          <p:nvPr>
            <p:ph idx="1"/>
          </p:nvPr>
        </p:nvSpPr>
        <p:spPr/>
        <p:txBody>
          <a:bodyPr/>
          <a:lstStyle/>
          <a:p>
            <a:pPr marL="0" marR="0">
              <a:lnSpc>
                <a:spcPct val="107000"/>
              </a:lnSpc>
              <a:spcBef>
                <a:spcPts val="0"/>
              </a:spcBef>
              <a:spcAft>
                <a:spcPts val="800"/>
              </a:spcAft>
            </a:pPr>
            <a:r>
              <a:rPr lang="en-US" sz="2000" dirty="0">
                <a:latin typeface="Times New Roman" panose="02020603050405020304" pitchFamily="18" charset="0"/>
                <a:cs typeface="Times New Roman" panose="02020603050405020304" pitchFamily="18" charset="0"/>
              </a:rPr>
              <a:t>Appeal of  the Five Year Review:</a:t>
            </a: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1800" dirty="0">
                <a:latin typeface="Times New Roman" panose="02020603050405020304" pitchFamily="18" charset="0"/>
                <a:cs typeface="Times New Roman" panose="02020603050405020304" pitchFamily="18" charset="0"/>
              </a:rPr>
              <a:t>--Two environmental groups appeal decision to County Board of County Commissioners (BOCC)</a:t>
            </a:r>
          </a:p>
          <a:p>
            <a:pPr marL="0" marR="0">
              <a:lnSpc>
                <a:spcPct val="107000"/>
              </a:lnSpc>
              <a:spcBef>
                <a:spcPts val="0"/>
              </a:spcBef>
              <a:spcAft>
                <a:spcPts val="800"/>
              </a:spcAft>
            </a:pPr>
            <a:r>
              <a:rPr lang="en-US" sz="1800" dirty="0">
                <a:latin typeface="Times New Roman" panose="02020603050405020304" pitchFamily="18" charset="0"/>
                <a:cs typeface="Times New Roman" panose="02020603050405020304" pitchFamily="18" charset="0"/>
              </a:rPr>
              <a:t>-- Two of the three BOCC members were members and donors of one of the environmental groups that appealed.</a:t>
            </a:r>
          </a:p>
          <a:p>
            <a:pPr marL="0" marR="0">
              <a:lnSpc>
                <a:spcPct val="107000"/>
              </a:lnSpc>
              <a:spcBef>
                <a:spcPts val="0"/>
              </a:spcBef>
              <a:spcAft>
                <a:spcPts val="800"/>
              </a:spcAft>
            </a:pPr>
            <a:r>
              <a:rPr lang="en-US" sz="1800" dirty="0">
                <a:latin typeface="Times New Roman" panose="02020603050405020304" pitchFamily="18" charset="0"/>
                <a:cs typeface="Times New Roman" panose="02020603050405020304" pitchFamily="18" charset="0"/>
              </a:rPr>
              <a:t>-- BOCC directed staff to evaluate whether permit was still considered active or valid because it hadn’t been mined yet.  BOCC usually didn’t direct staff on permitting issues.</a:t>
            </a:r>
          </a:p>
          <a:p>
            <a:pPr marL="0" marR="0">
              <a:lnSpc>
                <a:spcPct val="107000"/>
              </a:lnSpc>
              <a:spcBef>
                <a:spcPts val="0"/>
              </a:spcBef>
              <a:spcAft>
                <a:spcPts val="800"/>
              </a:spcAft>
            </a:pPr>
            <a:r>
              <a:rPr lang="en-US" sz="1800" dirty="0">
                <a:latin typeface="Times New Roman" panose="02020603050405020304" pitchFamily="18" charset="0"/>
                <a:cs typeface="Times New Roman" panose="02020603050405020304" pitchFamily="18" charset="0"/>
              </a:rPr>
              <a:t>--Each BOCC member conducted private meetings with the chair of one of the environmental groups to discuss the SUP and the gravel pit.  After learning of the environmental group’s position on the SUP, one of the BOCC members expressed interest in re-opening SEPA.</a:t>
            </a: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400" dirty="0">
              <a:latin typeface="Times New Roman"/>
              <a:cs typeface="Times New Roman" panose="02020603050405020304" pitchFamily="18" charset="0"/>
            </a:endParaRPr>
          </a:p>
          <a:p>
            <a:pPr marL="0" indent="0" algn="just"/>
            <a:endParaRPr lang="en-US" sz="2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4528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Times New Roman" pitchFamily="18" charset="0"/>
                <a:cs typeface="Times New Roman" pitchFamily="18" charset="0"/>
              </a:rPr>
              <a:t>Burien II – The $$$ Sequel</a:t>
            </a:r>
            <a:br>
              <a:rPr lang="en-US" sz="1800" dirty="0">
                <a:latin typeface="Times New Roman" pitchFamily="18" charset="0"/>
                <a:cs typeface="Times New Roman" pitchFamily="18" charset="0"/>
              </a:rPr>
            </a:br>
            <a:r>
              <a:rPr lang="en-US" sz="1600" dirty="0">
                <a:latin typeface="Times New Roman" pitchFamily="18" charset="0"/>
                <a:cs typeface="Times New Roman" pitchFamily="18" charset="0"/>
              </a:rPr>
              <a:t>Maytown Sand and Gravel LLC v. Thurston County, 198 Wn. App. 560 (2017)</a:t>
            </a:r>
          </a:p>
        </p:txBody>
      </p:sp>
      <p:sp>
        <p:nvSpPr>
          <p:cNvPr id="3" name="Content Placeholder 2"/>
          <p:cNvSpPr>
            <a:spLocks noGrp="1"/>
          </p:cNvSpPr>
          <p:nvPr>
            <p:ph idx="1"/>
          </p:nvPr>
        </p:nvSpPr>
        <p:spPr/>
        <p:txBody>
          <a:bodyPr/>
          <a:lstStyle/>
          <a:p>
            <a:pPr marL="0" marR="0">
              <a:lnSpc>
                <a:spcPct val="107000"/>
              </a:lnSpc>
              <a:spcBef>
                <a:spcPts val="0"/>
              </a:spcBef>
              <a:spcAft>
                <a:spcPts val="800"/>
              </a:spcAft>
            </a:pPr>
            <a:r>
              <a:rPr lang="en-US" sz="2000" dirty="0">
                <a:latin typeface="Times New Roman" panose="02020603050405020304" pitchFamily="18" charset="0"/>
                <a:cs typeface="Times New Roman" panose="02020603050405020304" pitchFamily="18" charset="0"/>
              </a:rPr>
              <a:t>Just gets worse:</a:t>
            </a:r>
          </a:p>
          <a:p>
            <a:pPr marL="0" marR="0">
              <a:lnSpc>
                <a:spcPct val="107000"/>
              </a:lnSpc>
              <a:spcBef>
                <a:spcPts val="0"/>
              </a:spcBef>
              <a:spcAft>
                <a:spcPts val="800"/>
              </a:spcAft>
            </a:pPr>
            <a:r>
              <a:rPr lang="en-US" sz="2000" dirty="0">
                <a:latin typeface="Times New Roman" panose="02020603050405020304" pitchFamily="18" charset="0"/>
                <a:cs typeface="Times New Roman" panose="02020603050405020304" pitchFamily="18" charset="0"/>
              </a:rPr>
              <a:t>--Another BOCC member signed a petition to rezone part of the MSG </a:t>
            </a: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2000" dirty="0">
                <a:latin typeface="Times New Roman" panose="02020603050405020304" pitchFamily="18" charset="0"/>
                <a:cs typeface="Times New Roman" panose="02020603050405020304" pitchFamily="18" charset="0"/>
              </a:rPr>
              <a:t>--At the appeal hearing in March, 2011, none of the BOCC members disclose their meetings with the chair of the environmental group or their membership in the other environmental group</a:t>
            </a: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2000" dirty="0">
                <a:latin typeface="Times New Roman" panose="02020603050405020304" pitchFamily="18" charset="0"/>
                <a:cs typeface="Times New Roman" panose="02020603050405020304" pitchFamily="18" charset="0"/>
              </a:rPr>
              <a:t>--BOCC remands review back to examiner, directing that he review a supplemental habitat plan to determine whether any critical areas were on the gravel pit property under the 2002 CAO and if so, requiring the site plan to be amended to exclude critical areas.  </a:t>
            </a:r>
          </a:p>
          <a:p>
            <a:pPr marL="0" marR="0">
              <a:lnSpc>
                <a:spcPct val="107000"/>
              </a:lnSpc>
              <a:spcBef>
                <a:spcPts val="0"/>
              </a:spcBef>
              <a:spcAft>
                <a:spcPts val="800"/>
              </a:spcAft>
            </a:pPr>
            <a:r>
              <a:rPr lang="en-US" sz="2000" dirty="0">
                <a:latin typeface="Times New Roman" panose="02020603050405020304" pitchFamily="18" charset="0"/>
                <a:cs typeface="Times New Roman" panose="02020603050405020304" pitchFamily="18" charset="0"/>
              </a:rPr>
              <a:t>.</a:t>
            </a: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400" dirty="0">
              <a:latin typeface="Times New Roman"/>
              <a:cs typeface="Times New Roman" panose="02020603050405020304" pitchFamily="18" charset="0"/>
            </a:endParaRPr>
          </a:p>
          <a:p>
            <a:pPr marL="0" indent="0" algn="just"/>
            <a:endParaRPr lang="en-US" sz="2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1213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Times New Roman" pitchFamily="18" charset="0"/>
                <a:cs typeface="Times New Roman" pitchFamily="18" charset="0"/>
              </a:rPr>
              <a:t>Unit of Measurement</a:t>
            </a:r>
            <a:br>
              <a:rPr lang="en-US" sz="1800" dirty="0">
                <a:latin typeface="Times New Roman" pitchFamily="18" charset="0"/>
                <a:cs typeface="Times New Roman" pitchFamily="18" charset="0"/>
              </a:rPr>
            </a:br>
            <a:r>
              <a:rPr lang="en-US" sz="1800" dirty="0">
                <a:latin typeface="Times New Roman" pitchFamily="18" charset="0"/>
                <a:cs typeface="Times New Roman" pitchFamily="18" charset="0"/>
              </a:rPr>
              <a:t>Murr v. Wisconsin, 582 U.S. __ (2017)</a:t>
            </a:r>
            <a:endParaRPr lang="en-US" sz="1600" dirty="0">
              <a:highlight>
                <a:srgbClr val="FFFF00"/>
              </a:highlight>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marL="0" indent="0" algn="just"/>
            <a:r>
              <a:rPr lang="en-US" sz="2400" dirty="0">
                <a:latin typeface="Times New Roman" panose="02020603050405020304" pitchFamily="18" charset="0"/>
                <a:cs typeface="Times New Roman" panose="02020603050405020304" pitchFamily="18" charset="0"/>
              </a:rPr>
              <a:t>Facts:  </a:t>
            </a:r>
          </a:p>
          <a:p>
            <a:pPr marL="0" indent="0" algn="just"/>
            <a:r>
              <a:rPr lang="en-US" sz="2400" dirty="0">
                <a:latin typeface="Times New Roman" panose="02020603050405020304" pitchFamily="18" charset="0"/>
                <a:cs typeface="Times New Roman" panose="02020603050405020304" pitchFamily="18" charset="0"/>
              </a:rPr>
              <a:t>Regulatory Background:</a:t>
            </a:r>
          </a:p>
          <a:p>
            <a:pPr algn="just">
              <a:buFontTx/>
              <a:buChar char="-"/>
            </a:pPr>
            <a:r>
              <a:rPr lang="en-US" sz="2400" dirty="0">
                <a:latin typeface="Times New Roman" panose="02020603050405020304" pitchFamily="18" charset="0"/>
                <a:cs typeface="Times New Roman" panose="02020603050405020304" pitchFamily="18" charset="0"/>
              </a:rPr>
              <a:t>Wisconsin DNR adopts rules pursuant to the federal Wild and Scenic Rivers Act that required lot combinations along the St. Croix River to protect river resources.</a:t>
            </a:r>
          </a:p>
          <a:p>
            <a:pPr algn="just">
              <a:buFontTx/>
              <a:buChar char="-"/>
            </a:pPr>
            <a:r>
              <a:rPr lang="en-US" sz="2400" dirty="0">
                <a:latin typeface="Times New Roman" panose="02020603050405020304" pitchFamily="18" charset="0"/>
                <a:cs typeface="Times New Roman" panose="02020603050405020304" pitchFamily="18" charset="0"/>
              </a:rPr>
              <a:t>The lot combination rule requires adjoining lots in common ownership to be combined unless they each have at least one acre of land suitable for development</a:t>
            </a:r>
          </a:p>
          <a:p>
            <a:pPr algn="just">
              <a:buFontTx/>
              <a:buChar char="-"/>
            </a:pPr>
            <a:r>
              <a:rPr lang="en-US" sz="2400" dirty="0">
                <a:latin typeface="Times New Roman" panose="02020603050405020304" pitchFamily="18" charset="0"/>
                <a:cs typeface="Times New Roman" panose="02020603050405020304" pitchFamily="18" charset="0"/>
              </a:rPr>
              <a:t>The DNR rule required localities to adopt the same provision, which was adopted by St. Croix County</a:t>
            </a:r>
          </a:p>
          <a:p>
            <a:pPr algn="just">
              <a:buFontTx/>
              <a:buChar char="-"/>
            </a:pPr>
            <a:r>
              <a:rPr lang="en-US" sz="2400" dirty="0">
                <a:latin typeface="Times New Roman" panose="02020603050405020304" pitchFamily="18" charset="0"/>
                <a:cs typeface="Times New Roman" panose="02020603050405020304" pitchFamily="18" charset="0"/>
              </a:rPr>
              <a:t>The lot combination rule was adopted in 1976</a:t>
            </a:r>
          </a:p>
          <a:p>
            <a:pPr marL="0" indent="0" algn="just"/>
            <a:endParaRPr lang="en-US" sz="2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82549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Times New Roman" pitchFamily="18" charset="0"/>
                <a:cs typeface="Times New Roman" pitchFamily="18" charset="0"/>
              </a:rPr>
              <a:t>Burien II – The $$$ Sequel</a:t>
            </a:r>
            <a:br>
              <a:rPr lang="en-US" sz="1800" dirty="0">
                <a:latin typeface="Times New Roman" pitchFamily="18" charset="0"/>
                <a:cs typeface="Times New Roman" pitchFamily="18" charset="0"/>
              </a:rPr>
            </a:br>
            <a:r>
              <a:rPr lang="en-US" sz="1600" dirty="0">
                <a:latin typeface="Times New Roman" pitchFamily="18" charset="0"/>
                <a:cs typeface="Times New Roman" pitchFamily="18" charset="0"/>
              </a:rPr>
              <a:t>Maytown Sand and Gravel LLC v. Thurston County, 198 Wn. App. 560 (2017)</a:t>
            </a:r>
          </a:p>
        </p:txBody>
      </p:sp>
      <p:sp>
        <p:nvSpPr>
          <p:cNvPr id="3" name="Content Placeholder 2"/>
          <p:cNvSpPr>
            <a:spLocks noGrp="1"/>
          </p:cNvSpPr>
          <p:nvPr>
            <p:ph idx="1"/>
          </p:nvPr>
        </p:nvSpPr>
        <p:spPr/>
        <p:txBody>
          <a:bodyPr/>
          <a:lstStyle/>
          <a:p>
            <a:pPr marL="0" marR="0">
              <a:lnSpc>
                <a:spcPct val="107000"/>
              </a:lnSpc>
              <a:spcBef>
                <a:spcPts val="0"/>
              </a:spcBef>
              <a:spcAft>
                <a:spcPts val="800"/>
              </a:spcAft>
            </a:pPr>
            <a:r>
              <a:rPr lang="en-US" sz="2000" dirty="0">
                <a:latin typeface="Times New Roman" panose="02020603050405020304" pitchFamily="18" charset="0"/>
                <a:cs typeface="Times New Roman" panose="02020603050405020304" pitchFamily="18" charset="0"/>
              </a:rPr>
              <a:t>MSG Attacks:</a:t>
            </a:r>
          </a:p>
          <a:p>
            <a:pPr marL="0" marR="0">
              <a:lnSpc>
                <a:spcPct val="107000"/>
              </a:lnSpc>
              <a:spcBef>
                <a:spcPts val="0"/>
              </a:spcBef>
              <a:spcAft>
                <a:spcPts val="800"/>
              </a:spcAft>
            </a:pPr>
            <a:r>
              <a:rPr lang="en-US" sz="2000" dirty="0">
                <a:latin typeface="Times New Roman" panose="02020603050405020304" pitchFamily="18" charset="0"/>
                <a:cs typeface="Times New Roman" panose="02020603050405020304" pitchFamily="18" charset="0"/>
              </a:rPr>
              <a:t>--MSG judicially appeals BOCC decision under Land Use Petition Act and also seeks damages.</a:t>
            </a: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2000" dirty="0">
                <a:latin typeface="Times New Roman" panose="02020603050405020304" pitchFamily="18" charset="0"/>
                <a:cs typeface="Times New Roman" panose="02020603050405020304" pitchFamily="18" charset="0"/>
              </a:rPr>
              <a:t>--Superior Court reinstates hearing examiner five year review decision by granting a summary judgment motion in favor of MSG.</a:t>
            </a: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2000" dirty="0">
                <a:latin typeface="Times New Roman" panose="02020603050405020304" pitchFamily="18" charset="0"/>
                <a:cs typeface="Times New Roman" panose="02020603050405020304" pitchFamily="18" charset="0"/>
              </a:rPr>
              <a:t>--MSG damages claims handled separately.</a:t>
            </a: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2000" dirty="0">
                <a:latin typeface="Times New Roman" panose="02020603050405020304" pitchFamily="18" charset="0"/>
                <a:cs typeface="Times New Roman" panose="02020603050405020304" pitchFamily="18" charset="0"/>
              </a:rPr>
              <a:t> </a:t>
            </a:r>
          </a:p>
          <a:p>
            <a:pPr marL="0" marR="0">
              <a:lnSpc>
                <a:spcPct val="107000"/>
              </a:lnSpc>
              <a:spcBef>
                <a:spcPts val="0"/>
              </a:spcBef>
              <a:spcAft>
                <a:spcPts val="800"/>
              </a:spcAft>
            </a:pPr>
            <a:r>
              <a:rPr lang="en-US" sz="2000" dirty="0">
                <a:latin typeface="Times New Roman" panose="02020603050405020304" pitchFamily="18" charset="0"/>
                <a:cs typeface="Times New Roman" panose="02020603050405020304" pitchFamily="18" charset="0"/>
              </a:rPr>
              <a:t>.</a:t>
            </a: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400" dirty="0">
              <a:latin typeface="Times New Roman"/>
              <a:cs typeface="Times New Roman" panose="02020603050405020304" pitchFamily="18" charset="0"/>
            </a:endParaRPr>
          </a:p>
          <a:p>
            <a:pPr marL="0" indent="0" algn="just"/>
            <a:endParaRPr lang="en-US" sz="2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85896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Times New Roman" pitchFamily="18" charset="0"/>
                <a:cs typeface="Times New Roman" pitchFamily="18" charset="0"/>
              </a:rPr>
              <a:t>Burien II – The $$$ Sequel</a:t>
            </a:r>
            <a:br>
              <a:rPr lang="en-US" sz="1800" dirty="0">
                <a:latin typeface="Times New Roman" pitchFamily="18" charset="0"/>
                <a:cs typeface="Times New Roman" pitchFamily="18" charset="0"/>
              </a:rPr>
            </a:br>
            <a:r>
              <a:rPr lang="en-US" sz="1600" dirty="0">
                <a:latin typeface="Times New Roman" pitchFamily="18" charset="0"/>
                <a:cs typeface="Times New Roman" pitchFamily="18" charset="0"/>
              </a:rPr>
              <a:t>Maytown  Sand and Gravel LLC v. Thurston County, 198 Wn. App. 560 (2017)</a:t>
            </a:r>
          </a:p>
        </p:txBody>
      </p:sp>
      <p:sp>
        <p:nvSpPr>
          <p:cNvPr id="3" name="Content Placeholder 2"/>
          <p:cNvSpPr>
            <a:spLocks noGrp="1"/>
          </p:cNvSpPr>
          <p:nvPr>
            <p:ph idx="1"/>
          </p:nvPr>
        </p:nvSpPr>
        <p:spPr/>
        <p:txBody>
          <a:bodyPr/>
          <a:lstStyle/>
          <a:p>
            <a:pPr marL="0" marR="0">
              <a:lnSpc>
                <a:spcPct val="107000"/>
              </a:lnSpc>
              <a:spcBef>
                <a:spcPts val="0"/>
              </a:spcBef>
              <a:spcAft>
                <a:spcPts val="800"/>
              </a:spcAft>
            </a:pPr>
            <a:r>
              <a:rPr lang="en-US" sz="2000" dirty="0">
                <a:latin typeface="Times New Roman" panose="02020603050405020304" pitchFamily="18" charset="0"/>
                <a:cs typeface="Times New Roman" panose="02020603050405020304" pitchFamily="18" charset="0"/>
              </a:rPr>
              <a:t>On to Damages:</a:t>
            </a:r>
          </a:p>
          <a:p>
            <a:pPr marL="0" marR="0">
              <a:lnSpc>
                <a:spcPct val="107000"/>
              </a:lnSpc>
              <a:spcBef>
                <a:spcPts val="0"/>
              </a:spcBef>
              <a:spcAft>
                <a:spcPts val="800"/>
              </a:spcAft>
            </a:pPr>
            <a:r>
              <a:rPr lang="en-US" sz="2000" dirty="0">
                <a:latin typeface="Times New Roman" panose="02020603050405020304" pitchFamily="18" charset="0"/>
                <a:cs typeface="Times New Roman" panose="02020603050405020304" pitchFamily="18" charset="0"/>
              </a:rPr>
              <a:t>Tortious Interference with Business Relationship</a:t>
            </a:r>
          </a:p>
          <a:p>
            <a:pPr marL="0" marR="0">
              <a:lnSpc>
                <a:spcPct val="107000"/>
              </a:lnSpc>
              <a:spcBef>
                <a:spcPts val="0"/>
              </a:spcBef>
              <a:spcAft>
                <a:spcPts val="800"/>
              </a:spcAft>
            </a:pPr>
            <a:r>
              <a:rPr lang="en-US" sz="2000" dirty="0">
                <a:latin typeface="Times New Roman" panose="02020603050405020304" pitchFamily="18" charset="0"/>
                <a:cs typeface="Times New Roman" panose="02020603050405020304" pitchFamily="18" charset="0"/>
              </a:rPr>
              <a:t>A party claiming tortious interference with a contractual relationship or business expectancy must prove five elements: </a:t>
            </a:r>
          </a:p>
          <a:p>
            <a:pPr marL="114300" marR="0" indent="-457200">
              <a:lnSpc>
                <a:spcPct val="107000"/>
              </a:lnSpc>
              <a:spcBef>
                <a:spcPts val="0"/>
              </a:spcBef>
              <a:spcAft>
                <a:spcPts val="800"/>
              </a:spcAft>
              <a:buAutoNum type="arabicParenBoth"/>
            </a:pPr>
            <a:r>
              <a:rPr lang="en-US" sz="2000" dirty="0">
                <a:latin typeface="Times New Roman" panose="02020603050405020304" pitchFamily="18" charset="0"/>
                <a:cs typeface="Times New Roman" panose="02020603050405020304" pitchFamily="18" charset="0"/>
              </a:rPr>
              <a:t>the existence of a valid contractual relationship or business expectancy, </a:t>
            </a:r>
          </a:p>
          <a:p>
            <a:pPr marL="114300" marR="0" indent="-457200">
              <a:lnSpc>
                <a:spcPct val="107000"/>
              </a:lnSpc>
              <a:spcBef>
                <a:spcPts val="0"/>
              </a:spcBef>
              <a:spcAft>
                <a:spcPts val="800"/>
              </a:spcAft>
              <a:buAutoNum type="arabicParenBoth"/>
            </a:pPr>
            <a:r>
              <a:rPr lang="en-US" sz="2000" dirty="0">
                <a:latin typeface="Times New Roman" panose="02020603050405020304" pitchFamily="18" charset="0"/>
                <a:cs typeface="Times New Roman" panose="02020603050405020304" pitchFamily="18" charset="0"/>
              </a:rPr>
              <a:t>that defendants had knowledge of that relationship, </a:t>
            </a:r>
          </a:p>
          <a:p>
            <a:pPr marL="0" marR="0" indent="0">
              <a:lnSpc>
                <a:spcPct val="107000"/>
              </a:lnSpc>
              <a:spcBef>
                <a:spcPts val="0"/>
              </a:spcBef>
              <a:spcAft>
                <a:spcPts val="800"/>
              </a:spcAft>
            </a:pPr>
            <a:r>
              <a:rPr lang="en-US" sz="2000" dirty="0">
                <a:latin typeface="Times New Roman" panose="02020603050405020304" pitchFamily="18" charset="0"/>
                <a:cs typeface="Times New Roman" panose="02020603050405020304" pitchFamily="18" charset="0"/>
              </a:rPr>
              <a:t>(3) an intentional interference inducing or causing a breach or termination of the relationship or expectancy, </a:t>
            </a:r>
          </a:p>
          <a:p>
            <a:pPr marL="0" marR="0" indent="0">
              <a:lnSpc>
                <a:spcPct val="107000"/>
              </a:lnSpc>
              <a:spcBef>
                <a:spcPts val="0"/>
              </a:spcBef>
              <a:spcAft>
                <a:spcPts val="800"/>
              </a:spcAft>
            </a:pPr>
            <a:r>
              <a:rPr lang="en-US" sz="2000" dirty="0">
                <a:latin typeface="Times New Roman" panose="02020603050405020304" pitchFamily="18" charset="0"/>
                <a:cs typeface="Times New Roman" panose="02020603050405020304" pitchFamily="18" charset="0"/>
              </a:rPr>
              <a:t>(4) that defendants interfered for an improper purpose or used improper means, and </a:t>
            </a:r>
          </a:p>
          <a:p>
            <a:pPr marL="0" marR="0" indent="0">
              <a:lnSpc>
                <a:spcPct val="107000"/>
              </a:lnSpc>
              <a:spcBef>
                <a:spcPts val="0"/>
              </a:spcBef>
              <a:spcAft>
                <a:spcPts val="800"/>
              </a:spcAft>
            </a:pPr>
            <a:r>
              <a:rPr lang="en-US" sz="2000" dirty="0">
                <a:latin typeface="Times New Roman" panose="02020603050405020304" pitchFamily="18" charset="0"/>
                <a:cs typeface="Times New Roman" panose="02020603050405020304" pitchFamily="18" charset="0"/>
              </a:rPr>
              <a:t>(5) resultant damage.</a:t>
            </a: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2000" dirty="0">
                <a:latin typeface="Times New Roman" panose="02020603050405020304" pitchFamily="18" charset="0"/>
                <a:cs typeface="Times New Roman" panose="02020603050405020304" pitchFamily="18" charset="0"/>
              </a:rPr>
              <a:t> </a:t>
            </a:r>
          </a:p>
          <a:p>
            <a:pPr marL="0" marR="0">
              <a:lnSpc>
                <a:spcPct val="107000"/>
              </a:lnSpc>
              <a:spcBef>
                <a:spcPts val="0"/>
              </a:spcBef>
              <a:spcAft>
                <a:spcPts val="800"/>
              </a:spcAft>
            </a:pPr>
            <a:r>
              <a:rPr lang="en-US" sz="2000" dirty="0">
                <a:latin typeface="Times New Roman" panose="02020603050405020304" pitchFamily="18" charset="0"/>
                <a:cs typeface="Times New Roman" panose="02020603050405020304" pitchFamily="18" charset="0"/>
              </a:rPr>
              <a:t>.</a:t>
            </a: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400" dirty="0">
              <a:latin typeface="Times New Roman"/>
              <a:cs typeface="Times New Roman" panose="02020603050405020304" pitchFamily="18" charset="0"/>
            </a:endParaRPr>
          </a:p>
          <a:p>
            <a:pPr marL="0" indent="0" algn="just"/>
            <a:endParaRPr lang="en-US" sz="2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5599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Times New Roman" pitchFamily="18" charset="0"/>
                <a:cs typeface="Times New Roman" pitchFamily="18" charset="0"/>
              </a:rPr>
              <a:t>Burien II – The $$$ Sequel</a:t>
            </a:r>
            <a:br>
              <a:rPr lang="en-US" sz="1800" dirty="0">
                <a:latin typeface="Times New Roman" pitchFamily="18" charset="0"/>
                <a:cs typeface="Times New Roman" pitchFamily="18" charset="0"/>
              </a:rPr>
            </a:br>
            <a:r>
              <a:rPr lang="en-US" sz="1600" dirty="0">
                <a:latin typeface="Times New Roman" pitchFamily="18" charset="0"/>
                <a:cs typeface="Times New Roman" pitchFamily="18" charset="0"/>
              </a:rPr>
              <a:t>Maytown  Sand and Gravel LLC v. Thurston County, 198 Wn. App. 560 (2017)</a:t>
            </a:r>
          </a:p>
        </p:txBody>
      </p:sp>
      <p:sp>
        <p:nvSpPr>
          <p:cNvPr id="3" name="Content Placeholder 2"/>
          <p:cNvSpPr>
            <a:spLocks noGrp="1"/>
          </p:cNvSpPr>
          <p:nvPr>
            <p:ph idx="1"/>
          </p:nvPr>
        </p:nvSpPr>
        <p:spPr/>
        <p:txBody>
          <a:bodyPr/>
          <a:lstStyle/>
          <a:p>
            <a:pPr marL="0" marR="0">
              <a:lnSpc>
                <a:spcPct val="107000"/>
              </a:lnSpc>
              <a:spcBef>
                <a:spcPts val="0"/>
              </a:spcBef>
              <a:spcAft>
                <a:spcPts val="800"/>
              </a:spcAft>
            </a:pPr>
            <a:r>
              <a:rPr lang="en-US" sz="2000" dirty="0">
                <a:latin typeface="Times New Roman" panose="02020603050405020304" pitchFamily="18" charset="0"/>
                <a:cs typeface="Times New Roman" panose="02020603050405020304" pitchFamily="18" charset="0"/>
              </a:rPr>
              <a:t>County Defense (grossly simplified):</a:t>
            </a:r>
          </a:p>
          <a:p>
            <a:pPr marL="0" marR="0">
              <a:lnSpc>
                <a:spcPct val="107000"/>
              </a:lnSpc>
              <a:spcBef>
                <a:spcPts val="0"/>
              </a:spcBef>
              <a:spcAft>
                <a:spcPts val="800"/>
              </a:spcAft>
            </a:pPr>
            <a:r>
              <a:rPr lang="en-US" sz="2000" dirty="0">
                <a:latin typeface="Times New Roman" panose="02020603050405020304" pitchFamily="18" charset="0"/>
                <a:cs typeface="Times New Roman" panose="02020603050405020304" pitchFamily="18" charset="0"/>
              </a:rPr>
              <a:t>County argues that can’t argue improper purpose for examiner review of amendments because April, 2011 decision hadn’t been appealed.</a:t>
            </a: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2000" dirty="0">
                <a:latin typeface="Times New Roman" panose="02020603050405020304" pitchFamily="18" charset="0"/>
                <a:cs typeface="Times New Roman" panose="02020603050405020304" pitchFamily="18" charset="0"/>
              </a:rPr>
              <a:t>County also argued that since examiner in April 2011 had ruled that staff decision to require examiner review of amendments was valid exercise of staff discretion and expertise, examiner had ruled that decision making was not based upon improper purpose as applied in tortious interference. </a:t>
            </a: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2000" dirty="0">
                <a:latin typeface="Times New Roman" panose="02020603050405020304" pitchFamily="18" charset="0"/>
                <a:cs typeface="Times New Roman" panose="02020603050405020304" pitchFamily="18" charset="0"/>
              </a:rPr>
              <a:t>Ruling:  Finding of tortious interference upheld.  April 2011 decision didn’t involve “improper purpose” element of tortious interference – it made no evaluation of motive.  Examiner decision only addressed whether decision to send amendments to examiner was within staff’s discretion.  </a:t>
            </a:r>
          </a:p>
          <a:p>
            <a:pPr marL="0" marR="0">
              <a:lnSpc>
                <a:spcPct val="107000"/>
              </a:lnSpc>
              <a:spcBef>
                <a:spcPts val="0"/>
              </a:spcBef>
              <a:spcAft>
                <a:spcPts val="800"/>
              </a:spcAft>
            </a:pPr>
            <a:r>
              <a:rPr lang="en-US" sz="2000" dirty="0">
                <a:latin typeface="Times New Roman" panose="02020603050405020304" pitchFamily="18" charset="0"/>
                <a:cs typeface="Times New Roman" panose="02020603050405020304" pitchFamily="18" charset="0"/>
              </a:rPr>
              <a:t> </a:t>
            </a:r>
          </a:p>
          <a:p>
            <a:pPr marL="0" marR="0">
              <a:lnSpc>
                <a:spcPct val="107000"/>
              </a:lnSpc>
              <a:spcBef>
                <a:spcPts val="0"/>
              </a:spcBef>
              <a:spcAft>
                <a:spcPts val="800"/>
              </a:spcAft>
            </a:pPr>
            <a:r>
              <a:rPr lang="en-US" sz="2000" dirty="0">
                <a:latin typeface="Times New Roman" panose="02020603050405020304" pitchFamily="18" charset="0"/>
                <a:cs typeface="Times New Roman" panose="02020603050405020304" pitchFamily="18" charset="0"/>
              </a:rPr>
              <a:t>.</a:t>
            </a: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400" dirty="0">
              <a:latin typeface="Times New Roman"/>
              <a:cs typeface="Times New Roman" panose="02020603050405020304" pitchFamily="18" charset="0"/>
            </a:endParaRPr>
          </a:p>
          <a:p>
            <a:pPr marL="0" indent="0" algn="just"/>
            <a:endParaRPr lang="en-US" sz="2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54589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Times New Roman" pitchFamily="18" charset="0"/>
                <a:cs typeface="Times New Roman" pitchFamily="18" charset="0"/>
              </a:rPr>
              <a:t>Burien II – The $$$ Sequel</a:t>
            </a:r>
            <a:br>
              <a:rPr lang="en-US" sz="1800" dirty="0">
                <a:latin typeface="Times New Roman" pitchFamily="18" charset="0"/>
                <a:cs typeface="Times New Roman" pitchFamily="18" charset="0"/>
              </a:rPr>
            </a:br>
            <a:r>
              <a:rPr lang="en-US" sz="1600" dirty="0">
                <a:latin typeface="Times New Roman" pitchFamily="18" charset="0"/>
                <a:cs typeface="Times New Roman" pitchFamily="18" charset="0"/>
              </a:rPr>
              <a:t>Maytown  Sand and Gravel LLC v. Thurston County, 198 Wn. App. 560 (2017)</a:t>
            </a:r>
          </a:p>
        </p:txBody>
      </p:sp>
      <p:sp>
        <p:nvSpPr>
          <p:cNvPr id="3" name="Content Placeholder 2"/>
          <p:cNvSpPr>
            <a:spLocks noGrp="1"/>
          </p:cNvSpPr>
          <p:nvPr>
            <p:ph idx="1"/>
          </p:nvPr>
        </p:nvSpPr>
        <p:spPr/>
        <p:txBody>
          <a:bodyPr/>
          <a:lstStyle/>
          <a:p>
            <a:pPr marL="0" marR="0">
              <a:lnSpc>
                <a:spcPct val="107000"/>
              </a:lnSpc>
              <a:spcBef>
                <a:spcPts val="0"/>
              </a:spcBef>
              <a:spcAft>
                <a:spcPts val="800"/>
              </a:spcAft>
            </a:pPr>
            <a:r>
              <a:rPr lang="en-US" sz="2000" dirty="0">
                <a:latin typeface="Times New Roman" panose="02020603050405020304" pitchFamily="18" charset="0"/>
                <a:cs typeface="Times New Roman" panose="02020603050405020304" pitchFamily="18" charset="0"/>
              </a:rPr>
              <a:t>More Damages:</a:t>
            </a:r>
          </a:p>
          <a:p>
            <a:pPr marL="0" marR="0">
              <a:lnSpc>
                <a:spcPct val="107000"/>
              </a:lnSpc>
              <a:spcBef>
                <a:spcPts val="0"/>
              </a:spcBef>
              <a:spcAft>
                <a:spcPts val="800"/>
              </a:spcAft>
            </a:pPr>
            <a:r>
              <a:rPr lang="en-US" sz="2000" dirty="0">
                <a:latin typeface="Times New Roman" panose="02020603050405020304" pitchFamily="18" charset="0"/>
                <a:cs typeface="Times New Roman" panose="02020603050405020304" pitchFamily="18" charset="0"/>
              </a:rPr>
              <a:t>MSG Asserts Substantive Due Process Claim:</a:t>
            </a:r>
          </a:p>
          <a:p>
            <a:pPr marL="0" marR="0">
              <a:lnSpc>
                <a:spcPct val="107000"/>
              </a:lnSpc>
              <a:spcBef>
                <a:spcPts val="0"/>
              </a:spcBef>
              <a:spcAft>
                <a:spcPts val="800"/>
              </a:spcAft>
            </a:pPr>
            <a:r>
              <a:rPr lang="en-US" sz="2000" dirty="0">
                <a:latin typeface="Times New Roman" panose="02020603050405020304" pitchFamily="18" charset="0"/>
                <a:cs typeface="Times New Roman" panose="02020603050405020304" pitchFamily="18" charset="0"/>
              </a:rPr>
              <a:t> 42 U.S.C. § 1983:</a:t>
            </a:r>
          </a:p>
          <a:p>
            <a:pPr marL="0" marR="0">
              <a:lnSpc>
                <a:spcPct val="107000"/>
              </a:lnSpc>
              <a:spcBef>
                <a:spcPts val="0"/>
              </a:spcBef>
              <a:spcAft>
                <a:spcPts val="800"/>
              </a:spcAft>
            </a:pPr>
            <a:r>
              <a:rPr lang="en-US" sz="2000" dirty="0">
                <a:latin typeface="Times New Roman" panose="02020603050405020304" pitchFamily="18" charset="0"/>
                <a:cs typeface="Times New Roman" panose="02020603050405020304" pitchFamily="18" charset="0"/>
              </a:rPr>
              <a:t>Every person who, under color of any statute, ordinance, regulation, custom, or usage, of any State or Territory or the District of Columbia, subjects, or causes to be subjected, any citizen of the United States or other person within the jurisdiction thereof to the deprivation of any rights, privileges, or immunities secured by the Constitution and laws, shall be liable to the party injured in an action at law, suit in equity, or other proper proceeding for redress.</a:t>
            </a:r>
          </a:p>
          <a:p>
            <a:pPr marL="0" marR="0">
              <a:lnSpc>
                <a:spcPct val="107000"/>
              </a:lnSpc>
              <a:spcBef>
                <a:spcPts val="0"/>
              </a:spcBef>
              <a:spcAft>
                <a:spcPts val="800"/>
              </a:spcAft>
            </a:pPr>
            <a:r>
              <a:rPr lang="en-US" sz="2000" dirty="0">
                <a:latin typeface="Times New Roman" panose="02020603050405020304" pitchFamily="18" charset="0"/>
                <a:cs typeface="Times New Roman" panose="02020603050405020304" pitchFamily="18" charset="0"/>
              </a:rPr>
              <a:t> </a:t>
            </a:r>
          </a:p>
          <a:p>
            <a:pPr marL="0" marR="0">
              <a:lnSpc>
                <a:spcPct val="107000"/>
              </a:lnSpc>
              <a:spcBef>
                <a:spcPts val="0"/>
              </a:spcBef>
              <a:spcAft>
                <a:spcPts val="800"/>
              </a:spcAft>
            </a:pPr>
            <a:r>
              <a:rPr lang="en-US" sz="2000" dirty="0">
                <a:latin typeface="Times New Roman" panose="02020603050405020304" pitchFamily="18" charset="0"/>
                <a:cs typeface="Times New Roman" panose="02020603050405020304" pitchFamily="18" charset="0"/>
              </a:rPr>
              <a:t>.</a:t>
            </a: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400" dirty="0">
              <a:latin typeface="Times New Roman"/>
              <a:cs typeface="Times New Roman" panose="02020603050405020304" pitchFamily="18" charset="0"/>
            </a:endParaRPr>
          </a:p>
          <a:p>
            <a:pPr marL="0" indent="0" algn="just"/>
            <a:endParaRPr lang="en-US" sz="2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05870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Times New Roman" pitchFamily="18" charset="0"/>
                <a:cs typeface="Times New Roman" pitchFamily="18" charset="0"/>
              </a:rPr>
              <a:t>Burien II – The $$$ Sequel</a:t>
            </a:r>
            <a:br>
              <a:rPr lang="en-US" sz="1800" dirty="0">
                <a:latin typeface="Times New Roman" pitchFamily="18" charset="0"/>
                <a:cs typeface="Times New Roman" pitchFamily="18" charset="0"/>
              </a:rPr>
            </a:br>
            <a:r>
              <a:rPr lang="en-US" sz="1600" dirty="0">
                <a:latin typeface="Times New Roman" pitchFamily="18" charset="0"/>
                <a:cs typeface="Times New Roman" pitchFamily="18" charset="0"/>
              </a:rPr>
              <a:t>Maytown  Sand and Gravel LLC v. Thurston County, 198 Wn. App. 560 (2017)</a:t>
            </a:r>
          </a:p>
        </p:txBody>
      </p:sp>
      <p:sp>
        <p:nvSpPr>
          <p:cNvPr id="3" name="Content Placeholder 2"/>
          <p:cNvSpPr>
            <a:spLocks noGrp="1"/>
          </p:cNvSpPr>
          <p:nvPr>
            <p:ph idx="1"/>
          </p:nvPr>
        </p:nvSpPr>
        <p:spPr/>
        <p:txBody>
          <a:bodyPr/>
          <a:lstStyle/>
          <a:p>
            <a:pPr marL="0" marR="0">
              <a:lnSpc>
                <a:spcPct val="107000"/>
              </a:lnSpc>
              <a:spcBef>
                <a:spcPts val="0"/>
              </a:spcBef>
              <a:spcAft>
                <a:spcPts val="800"/>
              </a:spcAft>
            </a:pPr>
            <a:r>
              <a:rPr lang="en-US" sz="2000" dirty="0">
                <a:latin typeface="Times New Roman" panose="02020603050405020304" pitchFamily="18" charset="0"/>
                <a:cs typeface="Times New Roman" panose="02020603050405020304" pitchFamily="18" charset="0"/>
              </a:rPr>
              <a:t>More Damages:</a:t>
            </a:r>
          </a:p>
          <a:p>
            <a:pPr marL="0" marR="0">
              <a:lnSpc>
                <a:spcPct val="107000"/>
              </a:lnSpc>
              <a:spcBef>
                <a:spcPts val="0"/>
              </a:spcBef>
              <a:spcAft>
                <a:spcPts val="800"/>
              </a:spcAft>
            </a:pPr>
            <a:r>
              <a:rPr lang="en-US" sz="2000" dirty="0">
                <a:latin typeface="Times New Roman" panose="02020603050405020304" pitchFamily="18" charset="0"/>
                <a:cs typeface="Times New Roman" panose="02020603050405020304" pitchFamily="18" charset="0"/>
              </a:rPr>
              <a:t>MSG Asserts Substantive Due Process Claim:</a:t>
            </a:r>
          </a:p>
          <a:p>
            <a:pPr marL="0" marR="0">
              <a:lnSpc>
                <a:spcPct val="107000"/>
              </a:lnSpc>
              <a:spcBef>
                <a:spcPts val="0"/>
              </a:spcBef>
              <a:spcAft>
                <a:spcPts val="800"/>
              </a:spcAft>
            </a:pPr>
            <a:r>
              <a:rPr lang="en-US"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14</a:t>
            </a:r>
            <a:r>
              <a:rPr lang="en-US" sz="2000" b="1" baseline="30000" dirty="0">
                <a:latin typeface="Times New Roman" panose="02020603050405020304" pitchFamily="18" charset="0"/>
                <a:cs typeface="Times New Roman" panose="02020603050405020304" pitchFamily="18" charset="0"/>
              </a:rPr>
              <a:t>th</a:t>
            </a:r>
            <a:r>
              <a:rPr lang="en-US" sz="2000" b="1" dirty="0">
                <a:latin typeface="Times New Roman" panose="02020603050405020304" pitchFamily="18" charset="0"/>
                <a:cs typeface="Times New Roman" panose="02020603050405020304" pitchFamily="18" charset="0"/>
              </a:rPr>
              <a:t> Amendment (Substantive Due Process):</a:t>
            </a:r>
          </a:p>
          <a:p>
            <a:pPr marL="0" marR="0">
              <a:lnSpc>
                <a:spcPct val="107000"/>
              </a:lnSpc>
              <a:spcBef>
                <a:spcPts val="0"/>
              </a:spcBef>
              <a:spcAft>
                <a:spcPts val="800"/>
              </a:spcAft>
            </a:pPr>
            <a:r>
              <a:rPr lang="en-US" sz="2000" b="1" dirty="0">
                <a:latin typeface="Times New Roman" panose="02020603050405020304" pitchFamily="18" charset="0"/>
                <a:cs typeface="Times New Roman" panose="02020603050405020304" pitchFamily="18" charset="0"/>
              </a:rPr>
              <a:t>Section 1</a:t>
            </a:r>
          </a:p>
          <a:p>
            <a:pPr marL="0" marR="0">
              <a:lnSpc>
                <a:spcPct val="107000"/>
              </a:lnSpc>
              <a:spcBef>
                <a:spcPts val="0"/>
              </a:spcBef>
              <a:spcAft>
                <a:spcPts val="800"/>
              </a:spcAft>
            </a:pPr>
            <a:r>
              <a:rPr lang="en-US" sz="2000" dirty="0">
                <a:latin typeface="Times New Roman" panose="02020603050405020304" pitchFamily="18" charset="0"/>
                <a:cs typeface="Times New Roman" panose="02020603050405020304" pitchFamily="18" charset="0"/>
              </a:rPr>
              <a:t>All persons born or naturalized in the United States and subject to the jurisdiction thereof, are citizens of the United States and of the State wherein they reside. No State shall make or enforce any law which shall abridge the privileges or immunities of citizens of the United States; </a:t>
            </a:r>
            <a:r>
              <a:rPr lang="en-US" sz="2000" b="1" dirty="0">
                <a:latin typeface="Times New Roman" panose="02020603050405020304" pitchFamily="18" charset="0"/>
                <a:cs typeface="Times New Roman" panose="02020603050405020304" pitchFamily="18" charset="0"/>
              </a:rPr>
              <a:t>nor shall any State deprive any person of life, liberty, or property, without due process of law</a:t>
            </a:r>
            <a:r>
              <a:rPr lang="en-US" sz="2000" dirty="0">
                <a:latin typeface="Times New Roman" panose="02020603050405020304" pitchFamily="18" charset="0"/>
                <a:cs typeface="Times New Roman" panose="02020603050405020304" pitchFamily="18" charset="0"/>
              </a:rPr>
              <a:t>; nor deny to any person within its jurisdiction the equal protection of the laws.</a:t>
            </a:r>
          </a:p>
          <a:p>
            <a:pPr marL="0" marR="0">
              <a:lnSpc>
                <a:spcPct val="107000"/>
              </a:lnSpc>
              <a:spcBef>
                <a:spcPts val="0"/>
              </a:spcBef>
              <a:spcAft>
                <a:spcPts val="800"/>
              </a:spcAft>
            </a:pPr>
            <a:r>
              <a:rPr lang="en-US" sz="2000" dirty="0">
                <a:latin typeface="Times New Roman" panose="02020603050405020304" pitchFamily="18" charset="0"/>
                <a:cs typeface="Times New Roman" panose="02020603050405020304" pitchFamily="18" charset="0"/>
              </a:rPr>
              <a:t> </a:t>
            </a:r>
          </a:p>
          <a:p>
            <a:pPr marL="0" marR="0">
              <a:lnSpc>
                <a:spcPct val="107000"/>
              </a:lnSpc>
              <a:spcBef>
                <a:spcPts val="0"/>
              </a:spcBef>
              <a:spcAft>
                <a:spcPts val="800"/>
              </a:spcAft>
            </a:pPr>
            <a:r>
              <a:rPr lang="en-US" sz="2000" dirty="0">
                <a:latin typeface="Times New Roman" panose="02020603050405020304" pitchFamily="18" charset="0"/>
                <a:cs typeface="Times New Roman" panose="02020603050405020304" pitchFamily="18" charset="0"/>
              </a:rPr>
              <a:t>.</a:t>
            </a: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400" dirty="0">
              <a:latin typeface="Times New Roman"/>
              <a:cs typeface="Times New Roman" panose="02020603050405020304" pitchFamily="18" charset="0"/>
            </a:endParaRPr>
          </a:p>
          <a:p>
            <a:pPr marL="0" indent="0" algn="just"/>
            <a:endParaRPr lang="en-US" sz="2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64898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Times New Roman" pitchFamily="18" charset="0"/>
                <a:cs typeface="Times New Roman" pitchFamily="18" charset="0"/>
              </a:rPr>
              <a:t>Burien II – The $$$ Sequel</a:t>
            </a:r>
            <a:br>
              <a:rPr lang="en-US" sz="1800" dirty="0">
                <a:latin typeface="Times New Roman" pitchFamily="18" charset="0"/>
                <a:cs typeface="Times New Roman" pitchFamily="18" charset="0"/>
              </a:rPr>
            </a:br>
            <a:r>
              <a:rPr lang="en-US" sz="1600" dirty="0">
                <a:latin typeface="Times New Roman" pitchFamily="18" charset="0"/>
                <a:cs typeface="Times New Roman" pitchFamily="18" charset="0"/>
              </a:rPr>
              <a:t>Maytown Sand and Gravel LLC v. Thurston County, 198 Wn. App. 560 (2017)</a:t>
            </a:r>
          </a:p>
        </p:txBody>
      </p:sp>
      <p:sp>
        <p:nvSpPr>
          <p:cNvPr id="3" name="Content Placeholder 2"/>
          <p:cNvSpPr>
            <a:spLocks noGrp="1"/>
          </p:cNvSpPr>
          <p:nvPr>
            <p:ph idx="1"/>
          </p:nvPr>
        </p:nvSpPr>
        <p:spPr/>
        <p:txBody>
          <a:bodyPr/>
          <a:lstStyle/>
          <a:p>
            <a:pPr marL="0" marR="0">
              <a:lnSpc>
                <a:spcPct val="107000"/>
              </a:lnSpc>
              <a:spcBef>
                <a:spcPts val="0"/>
              </a:spcBef>
              <a:spcAft>
                <a:spcPts val="800"/>
              </a:spcAft>
            </a:pPr>
            <a:r>
              <a:rPr lang="en-US" sz="2000" dirty="0">
                <a:latin typeface="Times New Roman" panose="02020603050405020304" pitchFamily="18" charset="0"/>
                <a:cs typeface="Times New Roman" panose="02020603050405020304" pitchFamily="18" charset="0"/>
              </a:rPr>
              <a:t>But to prevail on substantive due process, must show deprivation of protected property interest:</a:t>
            </a:r>
          </a:p>
          <a:p>
            <a:pPr marL="0" marR="0">
              <a:lnSpc>
                <a:spcPct val="107000"/>
              </a:lnSpc>
              <a:spcBef>
                <a:spcPts val="0"/>
              </a:spcBef>
              <a:spcAft>
                <a:spcPts val="800"/>
              </a:spcAft>
            </a:pPr>
            <a:r>
              <a:rPr lang="en-US" sz="2000" dirty="0">
                <a:latin typeface="Times New Roman" panose="02020603050405020304" pitchFamily="18" charset="0"/>
                <a:cs typeface="Times New Roman" panose="02020603050405020304" pitchFamily="18" charset="0"/>
              </a:rPr>
              <a:t>Court:  “…</a:t>
            </a:r>
            <a:r>
              <a:rPr lang="en-US" sz="2000" i="1" dirty="0">
                <a:latin typeface="Times New Roman" panose="02020603050405020304" pitchFamily="18" charset="0"/>
                <a:cs typeface="Times New Roman" panose="02020603050405020304" pitchFamily="18" charset="0"/>
              </a:rPr>
              <a:t>the plaintiff must identify a property right, show that the state has deprived him or her of that right, and show that the deprivation occurred without due process</a:t>
            </a:r>
            <a:r>
              <a:rPr lang="en-US" sz="2000" dirty="0">
                <a:latin typeface="Times New Roman" panose="02020603050405020304" pitchFamily="18" charset="0"/>
                <a:cs typeface="Times New Roman" panose="02020603050405020304" pitchFamily="18" charset="0"/>
              </a:rPr>
              <a:t>.”</a:t>
            </a:r>
          </a:p>
          <a:p>
            <a:pPr marL="0" marR="0">
              <a:lnSpc>
                <a:spcPct val="107000"/>
              </a:lnSpc>
              <a:spcBef>
                <a:spcPts val="0"/>
              </a:spcBef>
              <a:spcAft>
                <a:spcPts val="800"/>
              </a:spcAft>
            </a:pPr>
            <a:r>
              <a:rPr lang="en-US" sz="2000" i="1" dirty="0">
                <a:latin typeface="Times New Roman" panose="02020603050405020304" pitchFamily="18" charset="0"/>
                <a:cs typeface="Times New Roman" panose="02020603050405020304" pitchFamily="18" charset="0"/>
              </a:rPr>
              <a:t>“Property under the Fourteenth Amendment encompasses more than tangible physical property.  The right to use and enjoy land is a property right. Permit holders have a vested property interest.”</a:t>
            </a:r>
          </a:p>
          <a:p>
            <a:pPr marL="0" lvl="0">
              <a:lnSpc>
                <a:spcPct val="107000"/>
              </a:lnSpc>
              <a:spcBef>
                <a:spcPts val="0"/>
              </a:spcBef>
              <a:spcAft>
                <a:spcPts val="800"/>
              </a:spcAft>
              <a:buClr>
                <a:srgbClr val="00007D"/>
              </a:buClr>
            </a:pPr>
            <a:r>
              <a:rPr lang="en-US" sz="2000" b="1" dirty="0">
                <a:solidFill>
                  <a:srgbClr val="000000"/>
                </a:solidFill>
                <a:latin typeface="Times New Roman" panose="02020603050405020304" pitchFamily="18" charset="0"/>
                <a:cs typeface="Times New Roman" panose="02020603050405020304" pitchFamily="18" charset="0"/>
              </a:rPr>
              <a:t>Ruling: </a:t>
            </a:r>
            <a:r>
              <a:rPr lang="en-US" sz="2000" dirty="0">
                <a:solidFill>
                  <a:srgbClr val="000000"/>
                </a:solidFill>
                <a:latin typeface="Times New Roman" panose="02020603050405020304" pitchFamily="18" charset="0"/>
                <a:cs typeface="Times New Roman" panose="02020603050405020304" pitchFamily="18" charset="0"/>
              </a:rPr>
              <a:t> MSG had a protected property interest because it had a valid, vested permit. “MSG had a right to use its property for mining because it acquired the SUP to use the land as permitted.”</a:t>
            </a: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400" dirty="0">
              <a:latin typeface="Times New Roman"/>
              <a:cs typeface="Times New Roman" panose="02020603050405020304" pitchFamily="18" charset="0"/>
            </a:endParaRPr>
          </a:p>
          <a:p>
            <a:pPr marL="0" indent="0" algn="just"/>
            <a:endParaRPr lang="en-US" sz="2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17108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Times New Roman" pitchFamily="18" charset="0"/>
                <a:cs typeface="Times New Roman" pitchFamily="18" charset="0"/>
              </a:rPr>
              <a:t>Burien II – The $$$ Sequel</a:t>
            </a:r>
            <a:br>
              <a:rPr lang="en-US" sz="1800" dirty="0">
                <a:latin typeface="Times New Roman" pitchFamily="18" charset="0"/>
                <a:cs typeface="Times New Roman" pitchFamily="18" charset="0"/>
              </a:rPr>
            </a:br>
            <a:r>
              <a:rPr lang="en-US" sz="1600" dirty="0">
                <a:latin typeface="Times New Roman" pitchFamily="18" charset="0"/>
                <a:cs typeface="Times New Roman" pitchFamily="18" charset="0"/>
              </a:rPr>
              <a:t>Maytown Sand and Gravel LLC v. Thurston County, 198 Wn. App. 560 (2017)</a:t>
            </a:r>
          </a:p>
        </p:txBody>
      </p:sp>
      <p:sp>
        <p:nvSpPr>
          <p:cNvPr id="3" name="Content Placeholder 2"/>
          <p:cNvSpPr>
            <a:spLocks noGrp="1"/>
          </p:cNvSpPr>
          <p:nvPr>
            <p:ph idx="1"/>
          </p:nvPr>
        </p:nvSpPr>
        <p:spPr/>
        <p:txBody>
          <a:bodyPr/>
          <a:lstStyle/>
          <a:p>
            <a:pPr marL="0" marR="0">
              <a:lnSpc>
                <a:spcPct val="107000"/>
              </a:lnSpc>
              <a:spcBef>
                <a:spcPts val="0"/>
              </a:spcBef>
              <a:spcAft>
                <a:spcPts val="800"/>
              </a:spcAft>
            </a:pPr>
            <a:r>
              <a:rPr lang="en-US" sz="2000" dirty="0">
                <a:latin typeface="Times New Roman" panose="02020603050405020304" pitchFamily="18" charset="0"/>
                <a:cs typeface="Times New Roman" panose="02020603050405020304" pitchFamily="18" charset="0"/>
              </a:rPr>
              <a:t>Section 1983 Plaintiff must also prove that deprivation of property interest is “shocking”:</a:t>
            </a:r>
          </a:p>
          <a:p>
            <a:pPr marL="0" marR="0" algn="just">
              <a:lnSpc>
                <a:spcPct val="107000"/>
              </a:lnSpc>
              <a:spcBef>
                <a:spcPts val="0"/>
              </a:spcBef>
              <a:spcAft>
                <a:spcPts val="800"/>
              </a:spcAft>
            </a:pPr>
            <a:r>
              <a:rPr lang="en-US" sz="2000" dirty="0">
                <a:latin typeface="Times New Roman" panose="02020603050405020304" pitchFamily="18" charset="0"/>
                <a:cs typeface="Times New Roman" panose="02020603050405020304" pitchFamily="18" charset="0"/>
              </a:rPr>
              <a:t>From the WA Appeals Court:   </a:t>
            </a:r>
            <a:r>
              <a:rPr lang="en-US" sz="2000" i="1" dirty="0">
                <a:latin typeface="Times New Roman" panose="02020603050405020304" pitchFamily="18" charset="0"/>
                <a:cs typeface="Times New Roman" panose="02020603050405020304" pitchFamily="18" charset="0"/>
              </a:rPr>
              <a:t>In reference to what constitutes action that “shocks the conscience,” the United States Supreme Court noted that the substantive component of the Due Process Clause is violated by executive action only when it “ ‘can properly be characterized as arbitrary, or conscience shocking, in a constitutional sense.’ ”</a:t>
            </a:r>
          </a:p>
          <a:p>
            <a:pPr marL="0" marR="0" algn="just">
              <a:lnSpc>
                <a:spcPct val="107000"/>
              </a:lnSpc>
              <a:spcBef>
                <a:spcPts val="0"/>
              </a:spcBef>
              <a:spcAft>
                <a:spcPts val="800"/>
              </a:spcAft>
            </a:pPr>
            <a:r>
              <a:rPr lang="en-US" sz="2000" i="1" dirty="0">
                <a:latin typeface="Times New Roman" panose="02020603050405020304" pitchFamily="18" charset="0"/>
                <a:cs typeface="Times New Roman" panose="02020603050405020304" pitchFamily="18" charset="0"/>
              </a:rPr>
              <a:t>The [US Supreme] Court also made clear that the cases that dealt with abusive executive action always emphasized, “only the most egregious official conduct can be said to be ‘arbitrary in the constitutional sense.’ ... [W]e said that the Due Process Clause was intended to prevent government officials ‘from abusing [their] power, or employing it as an instrument of oppression.</a:t>
            </a: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400" dirty="0">
              <a:latin typeface="Times New Roman"/>
              <a:cs typeface="Times New Roman" panose="02020603050405020304" pitchFamily="18" charset="0"/>
            </a:endParaRPr>
          </a:p>
          <a:p>
            <a:pPr marL="0" indent="0" algn="just"/>
            <a:endParaRPr lang="en-US" sz="2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12019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Times New Roman" pitchFamily="18" charset="0"/>
                <a:cs typeface="Times New Roman" pitchFamily="18" charset="0"/>
              </a:rPr>
              <a:t>Burien II – The $$$ Sequel</a:t>
            </a:r>
            <a:br>
              <a:rPr lang="en-US" sz="1800" dirty="0">
                <a:latin typeface="Times New Roman" pitchFamily="18" charset="0"/>
                <a:cs typeface="Times New Roman" pitchFamily="18" charset="0"/>
              </a:rPr>
            </a:br>
            <a:r>
              <a:rPr lang="en-US" sz="1600" dirty="0">
                <a:latin typeface="Times New Roman" pitchFamily="18" charset="0"/>
                <a:cs typeface="Times New Roman" pitchFamily="18" charset="0"/>
              </a:rPr>
              <a:t>Maytown Sand and Gravel LLC v. Thurston County, 198 Wn. App. 560 (2017)</a:t>
            </a:r>
          </a:p>
        </p:txBody>
      </p:sp>
      <p:sp>
        <p:nvSpPr>
          <p:cNvPr id="3" name="Content Placeholder 2"/>
          <p:cNvSpPr>
            <a:spLocks noGrp="1"/>
          </p:cNvSpPr>
          <p:nvPr>
            <p:ph idx="1"/>
          </p:nvPr>
        </p:nvSpPr>
        <p:spPr/>
        <p:txBody>
          <a:bodyPr/>
          <a:lstStyle/>
          <a:p>
            <a:pPr marL="0" marR="0">
              <a:lnSpc>
                <a:spcPct val="107000"/>
              </a:lnSpc>
              <a:spcBef>
                <a:spcPts val="0"/>
              </a:spcBef>
              <a:spcAft>
                <a:spcPts val="800"/>
              </a:spcAft>
            </a:pPr>
            <a:r>
              <a:rPr lang="en-US" sz="2000" dirty="0">
                <a:latin typeface="Times New Roman" panose="02020603050405020304" pitchFamily="18" charset="0"/>
                <a:cs typeface="Times New Roman" panose="02020603050405020304" pitchFamily="18" charset="0"/>
              </a:rPr>
              <a:t>Appeals Court Ruling On Substantive Due Process Claim:</a:t>
            </a: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gn="just">
              <a:lnSpc>
                <a:spcPct val="107000"/>
              </a:lnSpc>
              <a:spcBef>
                <a:spcPts val="0"/>
              </a:spcBef>
              <a:spcAft>
                <a:spcPts val="800"/>
              </a:spcAft>
            </a:pPr>
            <a:r>
              <a:rPr lang="en-US" sz="2000" i="1" dirty="0">
                <a:latin typeface="Times New Roman" panose="02020603050405020304" pitchFamily="18" charset="0"/>
                <a:cs typeface="Times New Roman" panose="02020603050405020304" pitchFamily="18" charset="0"/>
              </a:rPr>
              <a:t>….Maytown presented evidence of the BOCCC's biases to the interest groups opposed to the mine, and the commissioners' lack of disclosure of their communication with representatives of the interest group. Finally, this arbitrary decision caused a significant delay in MSG's ability to utilize the SUP and begin mining.</a:t>
            </a:r>
          </a:p>
          <a:p>
            <a:pPr marL="0" marR="0" algn="just">
              <a:lnSpc>
                <a:spcPct val="107000"/>
              </a:lnSpc>
              <a:spcBef>
                <a:spcPts val="0"/>
              </a:spcBef>
              <a:spcAft>
                <a:spcPts val="800"/>
              </a:spcAft>
            </a:pPr>
            <a:r>
              <a:rPr lang="en-US" sz="2000" i="1" dirty="0">
                <a:latin typeface="Times New Roman" panose="02020603050405020304" pitchFamily="18" charset="0"/>
                <a:cs typeface="Times New Roman" panose="02020603050405020304" pitchFamily="18" charset="0"/>
              </a:rPr>
              <a:t>…Therefore, we conclude that MSG presented substantial evidence to support the jury's verdict that the BOCCC's arbitrary and capricious decision and subsequent remand shocked the conscience in a constitutional sense. </a:t>
            </a: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2000" dirty="0">
                <a:latin typeface="Times New Roman" panose="02020603050405020304" pitchFamily="18" charset="0"/>
                <a:cs typeface="Times New Roman" panose="02020603050405020304" pitchFamily="18" charset="0"/>
              </a:rPr>
              <a:t>.</a:t>
            </a: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400" dirty="0">
              <a:latin typeface="Times New Roman"/>
              <a:cs typeface="Times New Roman" panose="02020603050405020304" pitchFamily="18" charset="0"/>
            </a:endParaRPr>
          </a:p>
          <a:p>
            <a:pPr marL="0" indent="0" algn="just"/>
            <a:endParaRPr lang="en-US" sz="2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56523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Times New Roman" pitchFamily="18" charset="0"/>
                <a:cs typeface="Times New Roman" pitchFamily="18" charset="0"/>
              </a:rPr>
              <a:t>Burien II – The $$$ Sequel</a:t>
            </a:r>
            <a:br>
              <a:rPr lang="en-US" sz="1800" dirty="0">
                <a:latin typeface="Times New Roman" pitchFamily="18" charset="0"/>
                <a:cs typeface="Times New Roman" pitchFamily="18" charset="0"/>
              </a:rPr>
            </a:br>
            <a:r>
              <a:rPr lang="en-US" sz="1600" dirty="0">
                <a:latin typeface="Times New Roman" pitchFamily="18" charset="0"/>
                <a:cs typeface="Times New Roman" pitchFamily="18" charset="0"/>
              </a:rPr>
              <a:t>Maytown Sand and Gravel LLC v. Thurston County, 198 Wn. App. 560 (2017)</a:t>
            </a:r>
          </a:p>
        </p:txBody>
      </p:sp>
      <p:sp>
        <p:nvSpPr>
          <p:cNvPr id="3" name="Content Placeholder 2"/>
          <p:cNvSpPr>
            <a:spLocks noGrp="1"/>
          </p:cNvSpPr>
          <p:nvPr>
            <p:ph idx="1"/>
          </p:nvPr>
        </p:nvSpPr>
        <p:spPr/>
        <p:txBody>
          <a:bodyPr/>
          <a:lstStyle/>
          <a:p>
            <a:pPr marL="0" marR="0">
              <a:lnSpc>
                <a:spcPct val="107000"/>
              </a:lnSpc>
              <a:spcBef>
                <a:spcPts val="0"/>
              </a:spcBef>
              <a:spcAft>
                <a:spcPts val="800"/>
              </a:spcAft>
            </a:pPr>
            <a:r>
              <a:rPr lang="en-US" sz="2000" dirty="0">
                <a:latin typeface="Times New Roman" panose="02020603050405020304" pitchFamily="18" charset="0"/>
                <a:cs typeface="Times New Roman" panose="02020603050405020304" pitchFamily="18" charset="0"/>
              </a:rPr>
              <a:t>MSG gets some attorney fees too!</a:t>
            </a:r>
          </a:p>
          <a:p>
            <a:pPr marL="0" marR="0">
              <a:lnSpc>
                <a:spcPct val="107000"/>
              </a:lnSpc>
              <a:spcBef>
                <a:spcPts val="0"/>
              </a:spcBef>
              <a:spcAft>
                <a:spcPts val="800"/>
              </a:spcAft>
            </a:pPr>
            <a:r>
              <a:rPr lang="en-US" sz="2000" dirty="0">
                <a:latin typeface="Times New Roman" panose="02020603050405020304" pitchFamily="18" charset="0"/>
                <a:cs typeface="Times New Roman" panose="02020603050405020304" pitchFamily="18" charset="0"/>
              </a:rPr>
              <a:t>Court of Appeals:</a:t>
            </a:r>
            <a:r>
              <a:rPr lang="en-US" sz="2000" i="1" dirty="0">
                <a:latin typeface="Times New Roman" panose="02020603050405020304" pitchFamily="18" charset="0"/>
                <a:cs typeface="Times New Roman" panose="02020603050405020304" pitchFamily="18" charset="0"/>
              </a:rPr>
              <a:t>  Generally, Washington follows the American rule, which provides that each party in a civil action will pay its own attorney fees and costs unless recovery of attorney fees is allowed by contract, statute, or a recognized ground in equity</a:t>
            </a:r>
          </a:p>
          <a:p>
            <a:pPr marL="0" marR="0">
              <a:lnSpc>
                <a:spcPct val="107000"/>
              </a:lnSpc>
              <a:spcBef>
                <a:spcPts val="0"/>
              </a:spcBef>
              <a:spcAft>
                <a:spcPts val="800"/>
              </a:spcAft>
            </a:pPr>
            <a:endParaRPr lang="en-US" sz="2000" i="1"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2000" dirty="0">
                <a:latin typeface="Times New Roman" panose="02020603050405020304" pitchFamily="18" charset="0"/>
                <a:cs typeface="Times New Roman" panose="02020603050405020304" pitchFamily="18" charset="0"/>
              </a:rPr>
              <a:t>But:</a:t>
            </a:r>
            <a:r>
              <a:rPr lang="en-US" sz="2000" i="1" dirty="0">
                <a:latin typeface="Times New Roman" panose="02020603050405020304" pitchFamily="18" charset="0"/>
                <a:cs typeface="Times New Roman" panose="02020603050405020304" pitchFamily="18" charset="0"/>
              </a:rPr>
              <a:t>  …We hold that when an intentional tort causes damage that requires legal action to repair the damages, then the attorney fees for the legal action to defend can be considered as damages in a different and subsequent proceeding. </a:t>
            </a:r>
          </a:p>
          <a:p>
            <a:pPr marL="0" marR="0">
              <a:lnSpc>
                <a:spcPct val="107000"/>
              </a:lnSpc>
              <a:spcBef>
                <a:spcPts val="0"/>
              </a:spcBef>
              <a:spcAft>
                <a:spcPts val="800"/>
              </a:spcAft>
            </a:pPr>
            <a:r>
              <a:rPr lang="en-US" sz="2000" b="1" dirty="0">
                <a:latin typeface="Times New Roman" panose="02020603050405020304" pitchFamily="18" charset="0"/>
                <a:cs typeface="Times New Roman" panose="02020603050405020304" pitchFamily="18" charset="0"/>
              </a:rPr>
              <a:t>Ruling:</a:t>
            </a:r>
            <a:r>
              <a:rPr lang="en-US" sz="2000" dirty="0">
                <a:latin typeface="Times New Roman" panose="02020603050405020304" pitchFamily="18" charset="0"/>
                <a:cs typeface="Times New Roman" panose="02020603050405020304" pitchFamily="18" charset="0"/>
              </a:rPr>
              <a:t>  Attorney fees are recoverable for representation through Condition 6 amendments and “…</a:t>
            </a:r>
            <a:r>
              <a:rPr lang="en-US" sz="2000" i="1" dirty="0">
                <a:latin typeface="Times New Roman" panose="02020603050405020304" pitchFamily="18" charset="0"/>
                <a:cs typeface="Times New Roman" panose="02020603050405020304" pitchFamily="18" charset="0"/>
              </a:rPr>
              <a:t>handling the consequences of the BOCCC’s arbitrary and capricious decision</a:t>
            </a:r>
            <a:r>
              <a:rPr lang="en-US" sz="2000" dirty="0">
                <a:latin typeface="Times New Roman" panose="02020603050405020304" pitchFamily="18" charset="0"/>
                <a:cs typeface="Times New Roman" panose="02020603050405020304" pitchFamily="18" charset="0"/>
              </a:rPr>
              <a:t>.”  </a:t>
            </a: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400" dirty="0">
              <a:latin typeface="Times New Roman"/>
              <a:cs typeface="Times New Roman" panose="02020603050405020304" pitchFamily="18" charset="0"/>
            </a:endParaRPr>
          </a:p>
          <a:p>
            <a:pPr marL="0" indent="0" algn="just"/>
            <a:endParaRPr lang="en-US" sz="2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3135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Times New Roman" pitchFamily="18" charset="0"/>
                <a:cs typeface="Times New Roman" pitchFamily="18" charset="0"/>
              </a:rPr>
              <a:t>Burien II – The $$$ Sequel</a:t>
            </a:r>
            <a:br>
              <a:rPr lang="en-US" sz="1800" dirty="0">
                <a:latin typeface="Times New Roman" pitchFamily="18" charset="0"/>
                <a:cs typeface="Times New Roman" pitchFamily="18" charset="0"/>
              </a:rPr>
            </a:br>
            <a:r>
              <a:rPr lang="en-US" sz="1600" dirty="0">
                <a:latin typeface="Times New Roman" pitchFamily="18" charset="0"/>
                <a:cs typeface="Times New Roman" pitchFamily="18" charset="0"/>
              </a:rPr>
              <a:t>Maytown Sand and Gravel LLC v. Thurston County, 198 Wn. App. 560 (2017)</a:t>
            </a:r>
          </a:p>
        </p:txBody>
      </p:sp>
      <p:sp>
        <p:nvSpPr>
          <p:cNvPr id="3" name="Content Placeholder 2"/>
          <p:cNvSpPr>
            <a:spLocks noGrp="1"/>
          </p:cNvSpPr>
          <p:nvPr>
            <p:ph idx="1"/>
          </p:nvPr>
        </p:nvSpPr>
        <p:spPr/>
        <p:txBody>
          <a:bodyPr/>
          <a:lstStyle/>
          <a:p>
            <a:pPr marL="0" marR="0">
              <a:lnSpc>
                <a:spcPct val="107000"/>
              </a:lnSpc>
              <a:spcBef>
                <a:spcPts val="0"/>
              </a:spcBef>
              <a:spcAft>
                <a:spcPts val="800"/>
              </a:spcAft>
            </a:pPr>
            <a:r>
              <a:rPr lang="en-US" sz="2000" dirty="0">
                <a:latin typeface="Times New Roman" panose="02020603050405020304" pitchFamily="18" charset="0"/>
                <a:cs typeface="Times New Roman" panose="02020603050405020304" pitchFamily="18" charset="0"/>
              </a:rPr>
              <a:t>.</a:t>
            </a:r>
          </a:p>
          <a:p>
            <a:pPr marL="0" marR="0">
              <a:lnSpc>
                <a:spcPct val="107000"/>
              </a:lnSpc>
              <a:spcBef>
                <a:spcPts val="0"/>
              </a:spcBef>
              <a:spcAft>
                <a:spcPts val="800"/>
              </a:spcAft>
            </a:pPr>
            <a:r>
              <a:rPr lang="en-US" sz="2000" dirty="0">
                <a:latin typeface="Times New Roman" panose="02020603050405020304" pitchFamily="18" charset="0"/>
                <a:cs typeface="Times New Roman" panose="02020603050405020304" pitchFamily="18" charset="0"/>
              </a:rPr>
              <a:t>Takeaways:</a:t>
            </a: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2000" dirty="0">
                <a:latin typeface="Times New Roman" panose="02020603050405020304" pitchFamily="18" charset="0"/>
                <a:cs typeface="Times New Roman" panose="02020603050405020304" pitchFamily="18" charset="0"/>
              </a:rPr>
              <a:t>Appearance of fairness violations arguably not subject to damages by themselves, but can be used to establish improper purpose for tortious interference or “shocking” conduct for substantive due process claim.</a:t>
            </a: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2000" dirty="0">
                <a:latin typeface="Times New Roman" panose="02020603050405020304" pitchFamily="18" charset="0"/>
                <a:cs typeface="Times New Roman" panose="02020603050405020304" pitchFamily="18" charset="0"/>
              </a:rPr>
              <a:t>Avoid any appearance that land use decision based upon political as opposed to code requirements.  </a:t>
            </a: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2400" dirty="0">
              <a:latin typeface="Times New Roman"/>
              <a:cs typeface="Times New Roman" panose="02020603050405020304" pitchFamily="18" charset="0"/>
            </a:endParaRPr>
          </a:p>
          <a:p>
            <a:pPr marL="0" indent="0" algn="just"/>
            <a:endParaRPr lang="en-US" sz="2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8372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Times New Roman" pitchFamily="18" charset="0"/>
                <a:cs typeface="Times New Roman" pitchFamily="18" charset="0"/>
              </a:rPr>
              <a:t>Unit of Measurement</a:t>
            </a:r>
            <a:br>
              <a:rPr lang="en-US" sz="1800" dirty="0">
                <a:latin typeface="Times New Roman" pitchFamily="18" charset="0"/>
                <a:cs typeface="Times New Roman" pitchFamily="18" charset="0"/>
              </a:rPr>
            </a:br>
            <a:r>
              <a:rPr lang="en-US" sz="1800" dirty="0">
                <a:latin typeface="Times New Roman" pitchFamily="18" charset="0"/>
                <a:cs typeface="Times New Roman" pitchFamily="18" charset="0"/>
              </a:rPr>
              <a:t>Murr v. Wisconsin, 582 U.S. __ (2017)</a:t>
            </a:r>
            <a:endParaRPr lang="en-US" sz="1600" dirty="0">
              <a:highlight>
                <a:srgbClr val="FFFF00"/>
              </a:highlight>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marL="0" indent="0" algn="just"/>
            <a:r>
              <a:rPr lang="en-US" sz="2400" dirty="0">
                <a:latin typeface="Times New Roman" panose="02020603050405020304" pitchFamily="18" charset="0"/>
                <a:cs typeface="Times New Roman" panose="02020603050405020304" pitchFamily="18" charset="0"/>
              </a:rPr>
              <a:t>Facts:  </a:t>
            </a:r>
          </a:p>
          <a:p>
            <a:pPr marL="0" indent="0" algn="just"/>
            <a:r>
              <a:rPr lang="en-US" sz="2400" dirty="0">
                <a:latin typeface="Times New Roman" panose="02020603050405020304" pitchFamily="18" charset="0"/>
                <a:cs typeface="Times New Roman" panose="02020603050405020304" pitchFamily="18" charset="0"/>
              </a:rPr>
              <a:t>The Murrs</a:t>
            </a:r>
          </a:p>
          <a:p>
            <a:pPr marL="0" indent="0" algn="just"/>
            <a:r>
              <a:rPr lang="en-US" sz="2400" dirty="0">
                <a:latin typeface="Times New Roman" panose="02020603050405020304" pitchFamily="18" charset="0"/>
                <a:cs typeface="Times New Roman" panose="02020603050405020304" pitchFamily="18" charset="0"/>
              </a:rPr>
              <a:t>-Four Murr siblings came into ownership of adjoining lots along the St. Croix River.	</a:t>
            </a:r>
          </a:p>
          <a:p>
            <a:pPr marL="0" indent="0" algn="just"/>
            <a:r>
              <a:rPr lang="en-US" sz="2400" dirty="0">
                <a:latin typeface="Times New Roman" panose="02020603050405020304" pitchFamily="18" charset="0"/>
                <a:cs typeface="Times New Roman" panose="02020603050405020304" pitchFamily="18" charset="0"/>
              </a:rPr>
              <a:t>-The parents of the siblings bought the two adjoining lots at two different times and subsequently conveyed them to the siblings on different dates.  </a:t>
            </a:r>
          </a:p>
          <a:p>
            <a:pPr marL="0" indent="0" algn="just"/>
            <a:r>
              <a:rPr lang="en-US" sz="2400" dirty="0">
                <a:latin typeface="Times New Roman" panose="02020603050405020304" pitchFamily="18" charset="0"/>
                <a:cs typeface="Times New Roman" panose="02020603050405020304" pitchFamily="18" charset="0"/>
              </a:rPr>
              <a:t>-The parents bought the first lot, Lot F, in 1960 and built a cabin on it.  In 1961 the parents transferred Lot F to their plumbing company.  They purchased the second lot, Lot E, in 1963 and kept Lot E in their name.</a:t>
            </a:r>
          </a:p>
          <a:p>
            <a:pPr marL="0" indent="0" algn="just"/>
            <a:r>
              <a:rPr lang="en-US" sz="2400" dirty="0">
                <a:latin typeface="Times New Roman" panose="02020603050405020304" pitchFamily="18" charset="0"/>
                <a:cs typeface="Times New Roman" panose="02020603050405020304" pitchFamily="18" charset="0"/>
              </a:rPr>
              <a:t>-Lot F was conveyed to the Murrs in 1994 and Lot E in 1995</a:t>
            </a:r>
          </a:p>
          <a:p>
            <a:pPr marL="0" indent="0" algn="just"/>
            <a:endParaRPr lang="en-US" sz="2400" dirty="0">
              <a:latin typeface="Times New Roman" panose="02020603050405020304" pitchFamily="18" charset="0"/>
              <a:cs typeface="Times New Roman" panose="02020603050405020304" pitchFamily="18" charset="0"/>
            </a:endParaRPr>
          </a:p>
          <a:p>
            <a:pPr marL="0" indent="0" algn="just"/>
            <a:endParaRPr lang="en-US" sz="2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22330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Whatcom Prequel –</a:t>
            </a:r>
            <a:br>
              <a:rPr lang="en-US" sz="2400" dirty="0"/>
            </a:br>
            <a:r>
              <a:rPr lang="en-US" sz="2400" dirty="0"/>
              <a:t>Kittitas County v. EWGMHB, 172 Wn.2d 144 (2011)</a:t>
            </a:r>
          </a:p>
        </p:txBody>
      </p:sp>
      <p:sp>
        <p:nvSpPr>
          <p:cNvPr id="3" name="Content Placeholder 2"/>
          <p:cNvSpPr>
            <a:spLocks noGrp="1"/>
          </p:cNvSpPr>
          <p:nvPr>
            <p:ph idx="1"/>
          </p:nvPr>
        </p:nvSpPr>
        <p:spPr/>
        <p:txBody>
          <a:bodyPr/>
          <a:lstStyle/>
          <a:p>
            <a:pPr marL="0" indent="0"/>
            <a:r>
              <a:rPr lang="en-US" sz="2000" dirty="0">
                <a:latin typeface="Times New Roman" pitchFamily="18" charset="0"/>
                <a:cs typeface="Times New Roman" pitchFamily="18" charset="0"/>
              </a:rPr>
              <a:t>Hearing Board petitioners present evidence on water shortages and “daisy-chaining” subdivisions.</a:t>
            </a:r>
          </a:p>
          <a:p>
            <a:pPr marL="0" indent="0"/>
            <a:endParaRPr lang="en-US" sz="2000" dirty="0">
              <a:latin typeface="Times New Roman" pitchFamily="18" charset="0"/>
              <a:cs typeface="Times New Roman" pitchFamily="18" charset="0"/>
            </a:endParaRPr>
          </a:p>
          <a:p>
            <a:pPr marL="0" indent="0"/>
            <a:r>
              <a:rPr lang="en-US" sz="2000" dirty="0">
                <a:latin typeface="Times New Roman" pitchFamily="18" charset="0"/>
                <a:cs typeface="Times New Roman" pitchFamily="18" charset="0"/>
              </a:rPr>
              <a:t>Petitioners argue that because of this County should require disclosure of adjoining subdivision applications so County can prohibit “daisy-chaining”.</a:t>
            </a:r>
            <a:br>
              <a:rPr lang="en-US" sz="2000" dirty="0">
                <a:latin typeface="Times New Roman" pitchFamily="18" charset="0"/>
                <a:cs typeface="Times New Roman" pitchFamily="18" charset="0"/>
              </a:rPr>
            </a:br>
            <a:endParaRPr lang="en-US" sz="2000" dirty="0">
              <a:latin typeface="Times New Roman" pitchFamily="18" charset="0"/>
              <a:cs typeface="Times New Roman" pitchFamily="18" charset="0"/>
            </a:endParaRPr>
          </a:p>
          <a:p>
            <a:pPr marL="0" lvl="0" indent="0">
              <a:buClr>
                <a:srgbClr val="00007D"/>
              </a:buClr>
            </a:pPr>
            <a:r>
              <a:rPr lang="en-US" sz="2000" dirty="0">
                <a:latin typeface="Times New Roman" pitchFamily="18" charset="0"/>
                <a:cs typeface="Times New Roman" pitchFamily="18" charset="0"/>
              </a:rPr>
              <a:t>Hearing Board finds duty to protect water resources and finds failure to require disclosure violates GMA because regulations  </a:t>
            </a:r>
            <a:r>
              <a:rPr lang="en-US" sz="2000" dirty="0">
                <a:solidFill>
                  <a:srgbClr val="000000"/>
                </a:solidFill>
                <a:latin typeface="Times New Roman" pitchFamily="18" charset="0"/>
                <a:cs typeface="Times New Roman" pitchFamily="18" charset="0"/>
              </a:rPr>
              <a:t>“</a:t>
            </a:r>
            <a:r>
              <a:rPr lang="en-US" sz="2000" i="1" dirty="0">
                <a:solidFill>
                  <a:srgbClr val="000000"/>
                </a:solidFill>
                <a:latin typeface="Times New Roman" pitchFamily="18" charset="0"/>
                <a:cs typeface="Times New Roman" pitchFamily="18" charset="0"/>
              </a:rPr>
              <a:t>allowed multiple subdivisions side by side, in common ownership, which then use multiple exempt wells</a:t>
            </a:r>
            <a:r>
              <a:rPr lang="en-US" sz="2000" dirty="0">
                <a:solidFill>
                  <a:srgbClr val="000000"/>
                </a:solidFill>
                <a:latin typeface="Times New Roman" pitchFamily="18" charset="0"/>
                <a:cs typeface="Times New Roman" pitchFamily="18" charset="0"/>
              </a:rPr>
              <a:t>”</a:t>
            </a:r>
          </a:p>
          <a:p>
            <a:pPr marL="0" indent="0"/>
            <a:endParaRPr lang="en-US" sz="2000" dirty="0">
              <a:latin typeface="Times New Roman" pitchFamily="18" charset="0"/>
              <a:cs typeface="Times New Roman" pitchFamily="18" charset="0"/>
            </a:endParaRPr>
          </a:p>
          <a:p>
            <a:pPr marL="0" indent="0"/>
            <a:r>
              <a:rPr lang="en-US" sz="2000" dirty="0">
                <a:latin typeface="Times New Roman" pitchFamily="18" charset="0"/>
                <a:cs typeface="Times New Roman" pitchFamily="18" charset="0"/>
              </a:rPr>
              <a:t>State Supreme Court upholds Board decision, rules GMA “</a:t>
            </a:r>
            <a:r>
              <a:rPr lang="en-US" sz="2000" i="1" dirty="0">
                <a:latin typeface="Times New Roman" pitchFamily="18" charset="0"/>
                <a:cs typeface="Times New Roman" pitchFamily="18" charset="0"/>
              </a:rPr>
              <a:t>to at least require that the County’s subdivision regulations conform to statutory requirements by not permitting subdivision applications that effectively evade compliance with water permitting requirements</a:t>
            </a:r>
            <a:r>
              <a:rPr lang="en-US" sz="2000" dirty="0">
                <a:latin typeface="Times New Roman" pitchFamily="18" charset="0"/>
                <a:cs typeface="Times New Roman" pitchFamily="18" charset="0"/>
              </a:rPr>
              <a:t>.”</a:t>
            </a:r>
          </a:p>
          <a:p>
            <a:pPr marL="0" indent="0"/>
            <a:endParaRPr lang="en-US" sz="2000" dirty="0">
              <a:latin typeface="Times New Roman" pitchFamily="18" charset="0"/>
              <a:cs typeface="Times New Roman" pitchFamily="18" charset="0"/>
            </a:endParaRPr>
          </a:p>
          <a:p>
            <a:endParaRPr lang="en-US" sz="2000" dirty="0"/>
          </a:p>
        </p:txBody>
      </p:sp>
    </p:spTree>
    <p:extLst>
      <p:ext uri="{BB962C8B-B14F-4D97-AF65-F5344CB8AC3E}">
        <p14:creationId xmlns:p14="http://schemas.microsoft.com/office/powerpoint/2010/main" val="29974927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i="1" dirty="0">
                <a:effectLst/>
                <a:latin typeface="Times New Roman"/>
                <a:ea typeface="Times New Roman"/>
              </a:rPr>
              <a:t>Whatcom County v. Western Washington Growth Management Hearings Board, </a:t>
            </a:r>
            <a:r>
              <a:rPr lang="en-US" sz="2400" b="1" dirty="0">
                <a:effectLst/>
                <a:latin typeface="Times New Roman"/>
                <a:ea typeface="Times New Roman"/>
              </a:rPr>
              <a:t> 186Wn.2d 648 (2016)</a:t>
            </a:r>
            <a:endParaRPr lang="en-US" sz="2400" dirty="0"/>
          </a:p>
        </p:txBody>
      </p:sp>
      <p:sp>
        <p:nvSpPr>
          <p:cNvPr id="3" name="Content Placeholder 2"/>
          <p:cNvSpPr>
            <a:spLocks noGrp="1"/>
          </p:cNvSpPr>
          <p:nvPr>
            <p:ph idx="1"/>
          </p:nvPr>
        </p:nvSpPr>
        <p:spPr/>
        <p:txBody>
          <a:bodyPr/>
          <a:lstStyle/>
          <a:p>
            <a:pPr marL="274320" marR="0" algn="just">
              <a:spcBef>
                <a:spcPts val="0"/>
              </a:spcBef>
              <a:spcAft>
                <a:spcPts val="0"/>
              </a:spcAft>
            </a:pPr>
            <a:r>
              <a:rPr lang="en-US" b="1" dirty="0">
                <a:latin typeface="Times New Roman"/>
                <a:ea typeface="Times New Roman"/>
              </a:rPr>
              <a:t> Ruling:  Counties must protect groundwater water </a:t>
            </a:r>
            <a:r>
              <a:rPr lang="en-US" b="1" u="sng" dirty="0">
                <a:latin typeface="Times New Roman"/>
                <a:ea typeface="Times New Roman"/>
              </a:rPr>
              <a:t>quality</a:t>
            </a:r>
            <a:r>
              <a:rPr lang="en-US" b="1" dirty="0">
                <a:latin typeface="Times New Roman"/>
                <a:ea typeface="Times New Roman"/>
              </a:rPr>
              <a:t> and </a:t>
            </a:r>
            <a:r>
              <a:rPr lang="en-US" b="1" u="sng" dirty="0">
                <a:latin typeface="Times New Roman"/>
                <a:ea typeface="Times New Roman"/>
              </a:rPr>
              <a:t>quantity</a:t>
            </a:r>
            <a:r>
              <a:rPr lang="en-US" b="1" dirty="0">
                <a:latin typeface="Times New Roman"/>
                <a:ea typeface="Times New Roman"/>
              </a:rPr>
              <a:t> in its comprehensive plan.</a:t>
            </a:r>
          </a:p>
          <a:p>
            <a:pPr marL="274320" marR="0" algn="just">
              <a:spcBef>
                <a:spcPts val="0"/>
              </a:spcBef>
              <a:spcAft>
                <a:spcPts val="0"/>
              </a:spcAft>
            </a:pPr>
            <a:endParaRPr lang="en-US" b="1" dirty="0">
              <a:latin typeface="Times New Roman"/>
              <a:ea typeface="Times New Roman"/>
            </a:endParaRPr>
          </a:p>
          <a:p>
            <a:pPr marL="274320" marR="0" algn="just">
              <a:spcBef>
                <a:spcPts val="0"/>
              </a:spcBef>
              <a:spcAft>
                <a:spcPts val="0"/>
              </a:spcAft>
            </a:pPr>
            <a:r>
              <a:rPr lang="en-US" b="1" dirty="0">
                <a:latin typeface="Times New Roman"/>
                <a:ea typeface="Times New Roman"/>
              </a:rPr>
              <a:t>Take-Away -  County regulations may have to prohibit development on the basis of insufficient groundwater even if the development qualifies for an exempt well.  </a:t>
            </a:r>
          </a:p>
          <a:p>
            <a:pPr marL="274320" marR="0" algn="just">
              <a:spcBef>
                <a:spcPts val="0"/>
              </a:spcBef>
              <a:spcAft>
                <a:spcPts val="0"/>
              </a:spcAft>
            </a:pPr>
            <a:endParaRPr lang="en-US" sz="1600" b="1" dirty="0">
              <a:latin typeface="Times New Roman"/>
              <a:ea typeface="Times New Roman"/>
            </a:endParaRPr>
          </a:p>
          <a:p>
            <a:pPr marL="274320" marR="0" algn="just">
              <a:spcBef>
                <a:spcPts val="0"/>
              </a:spcBef>
              <a:spcAft>
                <a:spcPts val="0"/>
              </a:spcAft>
            </a:pPr>
            <a:endParaRPr lang="en-US" sz="1600" dirty="0">
              <a:latin typeface="Times New Roman"/>
              <a:ea typeface="Times New Roman"/>
            </a:endParaRPr>
          </a:p>
        </p:txBody>
      </p:sp>
    </p:spTree>
    <p:extLst>
      <p:ext uri="{BB962C8B-B14F-4D97-AF65-F5344CB8AC3E}">
        <p14:creationId xmlns:p14="http://schemas.microsoft.com/office/powerpoint/2010/main" val="412553190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i="1" dirty="0">
                <a:effectLst/>
                <a:latin typeface="Times New Roman"/>
                <a:ea typeface="Times New Roman"/>
              </a:rPr>
              <a:t>Whatcom County v. Western Washington Growth Management Hearings Board, </a:t>
            </a:r>
            <a:r>
              <a:rPr lang="en-US" sz="2400" b="1" dirty="0">
                <a:effectLst/>
                <a:latin typeface="Times New Roman"/>
                <a:ea typeface="Times New Roman"/>
              </a:rPr>
              <a:t> 186Wn.2d 648 (2016)</a:t>
            </a:r>
            <a:endParaRPr lang="en-US" sz="2400" dirty="0"/>
          </a:p>
        </p:txBody>
      </p:sp>
      <p:sp>
        <p:nvSpPr>
          <p:cNvPr id="3" name="Content Placeholder 2"/>
          <p:cNvSpPr>
            <a:spLocks noGrp="1"/>
          </p:cNvSpPr>
          <p:nvPr>
            <p:ph idx="1"/>
          </p:nvPr>
        </p:nvSpPr>
        <p:spPr/>
        <p:txBody>
          <a:bodyPr/>
          <a:lstStyle/>
          <a:p>
            <a:pPr marL="274320" marR="0" algn="just">
              <a:spcBef>
                <a:spcPts val="0"/>
              </a:spcBef>
              <a:spcAft>
                <a:spcPts val="0"/>
              </a:spcAft>
            </a:pPr>
            <a:r>
              <a:rPr lang="en-US" b="1" dirty="0">
                <a:latin typeface="Times New Roman"/>
                <a:ea typeface="Times New Roman"/>
              </a:rPr>
              <a:t> </a:t>
            </a:r>
            <a:r>
              <a:rPr lang="en-US" sz="2000" b="1" dirty="0">
                <a:latin typeface="Times New Roman"/>
                <a:ea typeface="Times New Roman"/>
              </a:rPr>
              <a:t>FACTS:  </a:t>
            </a:r>
            <a:r>
              <a:rPr lang="en-US" sz="1600" dirty="0">
                <a:latin typeface="Times New Roman"/>
                <a:ea typeface="Times New Roman"/>
              </a:rPr>
              <a:t>Whatcom County adopts comp plan and development regulation amendments that address water availability and water quality by simply incorporating DOE standards by reference and prohibiting daisy-chaining.</a:t>
            </a:r>
          </a:p>
          <a:p>
            <a:pPr marL="274320" marR="0" algn="just">
              <a:spcBef>
                <a:spcPts val="0"/>
              </a:spcBef>
              <a:spcAft>
                <a:spcPts val="0"/>
              </a:spcAft>
            </a:pPr>
            <a:r>
              <a:rPr lang="en-US" sz="1600" dirty="0">
                <a:latin typeface="Times New Roman"/>
                <a:ea typeface="Times New Roman"/>
              </a:rPr>
              <a:t> </a:t>
            </a:r>
          </a:p>
          <a:p>
            <a:pPr marL="274320" marR="0" algn="just">
              <a:spcBef>
                <a:spcPts val="0"/>
              </a:spcBef>
              <a:spcAft>
                <a:spcPts val="0"/>
              </a:spcAft>
            </a:pPr>
            <a:r>
              <a:rPr lang="en-US" sz="1600" dirty="0">
                <a:latin typeface="Times New Roman"/>
                <a:ea typeface="Times New Roman"/>
              </a:rPr>
              <a:t>	Western Washington Growth Management Hearings Board invalidates the water protection regulations. Board concludes:</a:t>
            </a:r>
          </a:p>
          <a:p>
            <a:pPr marL="274320" marR="0" algn="just">
              <a:spcBef>
                <a:spcPts val="0"/>
              </a:spcBef>
              <a:spcAft>
                <a:spcPts val="0"/>
              </a:spcAft>
            </a:pPr>
            <a:endParaRPr lang="en-US" sz="1600" dirty="0">
              <a:latin typeface="Times New Roman"/>
              <a:ea typeface="Times New Roman"/>
            </a:endParaRPr>
          </a:p>
          <a:p>
            <a:pPr marL="274320" marR="0" algn="just">
              <a:spcBef>
                <a:spcPts val="0"/>
              </a:spcBef>
              <a:spcAft>
                <a:spcPts val="0"/>
              </a:spcAft>
            </a:pPr>
            <a:r>
              <a:rPr lang="en-US" sz="1600" dirty="0">
                <a:latin typeface="Times New Roman"/>
                <a:ea typeface="Times New Roman"/>
              </a:rPr>
              <a:t>		A.	County should have made its own determinations on water availability instead of just adopting DOE standards.</a:t>
            </a:r>
          </a:p>
          <a:p>
            <a:pPr marL="274320" marR="0" algn="just">
              <a:spcBef>
                <a:spcPts val="0"/>
              </a:spcBef>
              <a:spcAft>
                <a:spcPts val="0"/>
              </a:spcAft>
            </a:pPr>
            <a:endParaRPr lang="en-US" sz="1600" dirty="0">
              <a:latin typeface="Times New Roman"/>
              <a:ea typeface="Times New Roman"/>
            </a:endParaRPr>
          </a:p>
          <a:p>
            <a:pPr marL="274320" marR="0" algn="just">
              <a:spcBef>
                <a:spcPts val="0"/>
              </a:spcBef>
              <a:spcAft>
                <a:spcPts val="0"/>
              </a:spcAft>
            </a:pPr>
            <a:r>
              <a:rPr lang="en-US" sz="1600" dirty="0">
                <a:latin typeface="Times New Roman"/>
                <a:ea typeface="Times New Roman"/>
              </a:rPr>
              <a:t>		B.	Board concluded that, based on DOE regulations, County development standards should have prohibited development, including those using exempt wells, in most parts of the county unless applicants first established acquiring water wouldn’t adversely affect in-stream flows. </a:t>
            </a:r>
          </a:p>
          <a:p>
            <a:pPr marL="274320" marR="0" algn="just">
              <a:spcBef>
                <a:spcPts val="0"/>
              </a:spcBef>
              <a:spcAft>
                <a:spcPts val="0"/>
              </a:spcAft>
            </a:pPr>
            <a:endParaRPr lang="en-US" sz="1600" dirty="0">
              <a:latin typeface="Times New Roman"/>
              <a:ea typeface="Times New Roman"/>
            </a:endParaRPr>
          </a:p>
          <a:p>
            <a:pPr marL="274320" marR="0" algn="just">
              <a:spcBef>
                <a:spcPts val="0"/>
              </a:spcBef>
              <a:spcAft>
                <a:spcPts val="0"/>
              </a:spcAft>
            </a:pPr>
            <a:r>
              <a:rPr lang="en-US" sz="1600" dirty="0">
                <a:latin typeface="Times New Roman"/>
                <a:ea typeface="Times New Roman"/>
              </a:rPr>
              <a:t>		C.	Water quality protection standards weren’t county-wide.</a:t>
            </a:r>
          </a:p>
          <a:p>
            <a:pPr marL="274320" marR="0" algn="just">
              <a:spcBef>
                <a:spcPts val="0"/>
              </a:spcBef>
              <a:spcAft>
                <a:spcPts val="0"/>
              </a:spcAft>
            </a:pPr>
            <a:endParaRPr lang="en-US" sz="1600" dirty="0">
              <a:latin typeface="Times New Roman"/>
              <a:ea typeface="Times New Roman"/>
            </a:endParaRPr>
          </a:p>
        </p:txBody>
      </p:sp>
    </p:spTree>
    <p:extLst>
      <p:ext uri="{BB962C8B-B14F-4D97-AF65-F5344CB8AC3E}">
        <p14:creationId xmlns:p14="http://schemas.microsoft.com/office/powerpoint/2010/main" val="347218176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i="1" dirty="0">
                <a:effectLst/>
                <a:latin typeface="Times New Roman"/>
                <a:ea typeface="Times New Roman"/>
              </a:rPr>
              <a:t>Whatcom County v. Western Washington Growth Management Hearings Board,</a:t>
            </a:r>
            <a:r>
              <a:rPr lang="en-US" sz="2400" b="1" dirty="0">
                <a:effectLst/>
                <a:latin typeface="Times New Roman"/>
                <a:ea typeface="Times New Roman"/>
              </a:rPr>
              <a:t> (WA Supreme No. 91475–3)</a:t>
            </a:r>
            <a:endParaRPr lang="en-US" sz="2400" dirty="0"/>
          </a:p>
        </p:txBody>
      </p:sp>
      <p:sp>
        <p:nvSpPr>
          <p:cNvPr id="3" name="Content Placeholder 2"/>
          <p:cNvSpPr>
            <a:spLocks noGrp="1"/>
          </p:cNvSpPr>
          <p:nvPr>
            <p:ph idx="1"/>
          </p:nvPr>
        </p:nvSpPr>
        <p:spPr/>
        <p:txBody>
          <a:bodyPr/>
          <a:lstStyle/>
          <a:p>
            <a:pPr marL="274320" marR="0" algn="just">
              <a:spcBef>
                <a:spcPts val="0"/>
              </a:spcBef>
              <a:spcAft>
                <a:spcPts val="0"/>
              </a:spcAft>
            </a:pPr>
            <a:r>
              <a:rPr lang="en-US" b="1" dirty="0">
                <a:latin typeface="Times New Roman"/>
                <a:ea typeface="Times New Roman"/>
              </a:rPr>
              <a:t> </a:t>
            </a:r>
            <a:r>
              <a:rPr lang="en-US" sz="1800" dirty="0">
                <a:latin typeface="Times New Roman"/>
                <a:ea typeface="Times New Roman"/>
              </a:rPr>
              <a:t>FACTS:  Western Hearing Board findings on water availability included:</a:t>
            </a:r>
          </a:p>
          <a:p>
            <a:pPr marL="274320" marR="0" algn="just">
              <a:spcBef>
                <a:spcPts val="0"/>
              </a:spcBef>
              <a:spcAft>
                <a:spcPts val="0"/>
              </a:spcAft>
            </a:pPr>
            <a:endParaRPr lang="en-US" sz="1800" dirty="0">
              <a:latin typeface="Times New Roman"/>
              <a:ea typeface="Times New Roman"/>
            </a:endParaRPr>
          </a:p>
          <a:p>
            <a:pPr marL="388620" marR="0" indent="-457200" algn="just">
              <a:spcBef>
                <a:spcPts val="0"/>
              </a:spcBef>
              <a:spcAft>
                <a:spcPts val="0"/>
              </a:spcAft>
              <a:buAutoNum type="arabicPeriod"/>
            </a:pPr>
            <a:r>
              <a:rPr lang="en-US" sz="1800" dirty="0">
                <a:latin typeface="Times New Roman"/>
                <a:ea typeface="Times New Roman"/>
              </a:rPr>
              <a:t>A large portion of the County is in year-round or seasonally closed watersheds and most of the water in the Nooksack watershed was already legally appropriated.</a:t>
            </a:r>
          </a:p>
          <a:p>
            <a:pPr marL="0" marR="0" indent="0" algn="just">
              <a:spcBef>
                <a:spcPts val="0"/>
              </a:spcBef>
              <a:spcAft>
                <a:spcPts val="0"/>
              </a:spcAft>
            </a:pPr>
            <a:endParaRPr lang="en-US" sz="1800" dirty="0">
              <a:latin typeface="Times New Roman"/>
              <a:ea typeface="Times New Roman"/>
            </a:endParaRPr>
          </a:p>
          <a:p>
            <a:pPr marL="0" marR="0" indent="0">
              <a:spcBef>
                <a:spcPts val="0"/>
              </a:spcBef>
              <a:spcAft>
                <a:spcPts val="0"/>
              </a:spcAft>
            </a:pPr>
            <a:r>
              <a:rPr lang="en-US" sz="1800" dirty="0">
                <a:latin typeface="Times New Roman"/>
                <a:ea typeface="Times New Roman"/>
              </a:rPr>
              <a:t>2.    Average minimum instream flows in portions of the Nooksack River           “are not met an average of 100 days a year.” </a:t>
            </a:r>
            <a:br>
              <a:rPr lang="en-US" sz="1800" dirty="0">
                <a:latin typeface="Times New Roman"/>
                <a:ea typeface="Times New Roman"/>
              </a:rPr>
            </a:br>
            <a:endParaRPr lang="en-US" sz="1800" dirty="0">
              <a:latin typeface="Times New Roman"/>
              <a:ea typeface="Times New Roman"/>
            </a:endParaRPr>
          </a:p>
          <a:p>
            <a:pPr marL="457200" marR="0" indent="-457200" algn="just">
              <a:spcBef>
                <a:spcPts val="0"/>
              </a:spcBef>
              <a:spcAft>
                <a:spcPts val="0"/>
              </a:spcAft>
              <a:buAutoNum type="arabicPeriod" startAt="3"/>
            </a:pPr>
            <a:r>
              <a:rPr lang="en-US" sz="1800" dirty="0">
                <a:latin typeface="Times New Roman"/>
                <a:ea typeface="Times New Roman"/>
              </a:rPr>
              <a:t>1,652 permit-exempt well applications have been drilled in otherwise closed basins since 1997 and an additional 637 applications were pending in March 2011.</a:t>
            </a:r>
          </a:p>
          <a:p>
            <a:pPr marL="0" marR="0" indent="0" algn="just">
              <a:spcBef>
                <a:spcPts val="0"/>
              </a:spcBef>
              <a:spcAft>
                <a:spcPts val="0"/>
              </a:spcAft>
            </a:pPr>
            <a:endParaRPr lang="en-US" sz="1800" dirty="0">
              <a:latin typeface="Times New Roman"/>
              <a:ea typeface="Times New Roman"/>
            </a:endParaRPr>
          </a:p>
          <a:p>
            <a:pPr marL="0" marR="0" indent="0" algn="just">
              <a:spcBef>
                <a:spcPts val="0"/>
              </a:spcBef>
              <a:spcAft>
                <a:spcPts val="0"/>
              </a:spcAft>
            </a:pPr>
            <a:r>
              <a:rPr lang="en-US" sz="1800" dirty="0">
                <a:latin typeface="Times New Roman"/>
                <a:ea typeface="Times New Roman"/>
              </a:rPr>
              <a:t>4.    The  proliferation of rural, permit-exempt wells was creating  difficulties      for effective water resource management.</a:t>
            </a:r>
          </a:p>
          <a:p>
            <a:pPr marL="274320" marR="0" algn="just">
              <a:spcBef>
                <a:spcPts val="0"/>
              </a:spcBef>
              <a:spcAft>
                <a:spcPts val="0"/>
              </a:spcAft>
              <a:buAutoNum type="arabicPeriod"/>
            </a:pPr>
            <a:endParaRPr lang="en-US" sz="1600" dirty="0">
              <a:latin typeface="Times New Roman"/>
              <a:ea typeface="Times New Roman"/>
            </a:endParaRPr>
          </a:p>
        </p:txBody>
      </p:sp>
    </p:spTree>
    <p:extLst>
      <p:ext uri="{BB962C8B-B14F-4D97-AF65-F5344CB8AC3E}">
        <p14:creationId xmlns:p14="http://schemas.microsoft.com/office/powerpoint/2010/main" val="215264932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i="1" dirty="0">
                <a:effectLst/>
                <a:latin typeface="Times New Roman"/>
                <a:ea typeface="Times New Roman"/>
              </a:rPr>
              <a:t>Whatcom County v. Western Washington Growth Management Hearings Board, (WA Supreme No. 91475–3)</a:t>
            </a:r>
            <a:endParaRPr lang="en-US" sz="2400" dirty="0"/>
          </a:p>
        </p:txBody>
      </p:sp>
      <p:sp>
        <p:nvSpPr>
          <p:cNvPr id="3" name="Content Placeholder 2"/>
          <p:cNvSpPr>
            <a:spLocks noGrp="1"/>
          </p:cNvSpPr>
          <p:nvPr>
            <p:ph idx="1"/>
          </p:nvPr>
        </p:nvSpPr>
        <p:spPr/>
        <p:txBody>
          <a:bodyPr/>
          <a:lstStyle/>
          <a:p>
            <a:pPr marL="274320" marR="0" algn="just">
              <a:spcBef>
                <a:spcPts val="0"/>
              </a:spcBef>
              <a:spcAft>
                <a:spcPts val="0"/>
              </a:spcAft>
            </a:pPr>
            <a:r>
              <a:rPr lang="en-US" b="1" dirty="0">
                <a:latin typeface="Times New Roman"/>
                <a:ea typeface="Times New Roman"/>
              </a:rPr>
              <a:t> </a:t>
            </a:r>
            <a:endParaRPr lang="en-US" sz="1600" b="1" dirty="0">
              <a:latin typeface="Times New Roman"/>
              <a:ea typeface="Times New Roman"/>
            </a:endParaRPr>
          </a:p>
          <a:p>
            <a:pPr marL="0" marR="0" algn="just">
              <a:spcBef>
                <a:spcPts val="0"/>
              </a:spcBef>
              <a:spcAft>
                <a:spcPts val="0"/>
              </a:spcAft>
            </a:pPr>
            <a:r>
              <a:rPr lang="en-US" sz="1600" b="1" dirty="0">
                <a:latin typeface="Times New Roman"/>
                <a:ea typeface="Times New Roman"/>
              </a:rPr>
              <a:t>Ruling:  GMA Requires Counties to Protect Groundwater in Comp Plan</a:t>
            </a:r>
            <a:endParaRPr lang="en-US" sz="1600" dirty="0">
              <a:latin typeface="Times New Roman"/>
              <a:ea typeface="Times New Roman"/>
            </a:endParaRPr>
          </a:p>
          <a:p>
            <a:pPr marL="274320" marR="0" algn="just">
              <a:spcBef>
                <a:spcPts val="0"/>
              </a:spcBef>
              <a:spcAft>
                <a:spcPts val="0"/>
              </a:spcAft>
            </a:pPr>
            <a:r>
              <a:rPr lang="en-US" sz="1600" b="1" dirty="0">
                <a:latin typeface="Times New Roman"/>
                <a:ea typeface="Times New Roman"/>
              </a:rPr>
              <a:t> </a:t>
            </a:r>
            <a:endParaRPr lang="en-US" sz="1600" dirty="0">
              <a:latin typeface="Times New Roman"/>
              <a:ea typeface="Times New Roman"/>
            </a:endParaRPr>
          </a:p>
          <a:p>
            <a:pPr marL="0" marR="0" algn="just">
              <a:spcBef>
                <a:spcPts val="0"/>
              </a:spcBef>
              <a:spcAft>
                <a:spcPts val="0"/>
              </a:spcAft>
            </a:pPr>
            <a:r>
              <a:rPr lang="en-US" sz="1600" b="1" dirty="0">
                <a:latin typeface="Times New Roman"/>
                <a:ea typeface="Times New Roman"/>
                <a:hlinkClick r:id="rId2"/>
              </a:rPr>
              <a:t>RCW 36.70A.020</a:t>
            </a:r>
            <a:r>
              <a:rPr lang="en-US" sz="1600" b="1" dirty="0">
                <a:latin typeface="Times New Roman"/>
                <a:ea typeface="Times New Roman"/>
              </a:rPr>
              <a:t>(10)</a:t>
            </a:r>
            <a:r>
              <a:rPr lang="en-US" sz="1600" dirty="0">
                <a:latin typeface="Times New Roman"/>
                <a:ea typeface="Times New Roman"/>
              </a:rPr>
              <a:t> GMA Goal:  </a:t>
            </a:r>
            <a:r>
              <a:rPr lang="en-US" sz="1600" i="1" dirty="0">
                <a:latin typeface="Times New Roman"/>
                <a:ea typeface="Times New Roman"/>
              </a:rPr>
              <a:t>“[p]rotect the environment and enhance the state's high quality of life, including air and water quality, and the </a:t>
            </a:r>
            <a:r>
              <a:rPr lang="en-US" sz="1600" b="1" i="1" dirty="0">
                <a:latin typeface="Times New Roman"/>
                <a:ea typeface="Times New Roman"/>
              </a:rPr>
              <a:t>availability</a:t>
            </a:r>
            <a:r>
              <a:rPr lang="en-US" sz="1600" i="1" dirty="0">
                <a:latin typeface="Times New Roman"/>
                <a:ea typeface="Times New Roman"/>
              </a:rPr>
              <a:t> of water</a:t>
            </a:r>
            <a:r>
              <a:rPr lang="en-US" sz="1600" dirty="0">
                <a:latin typeface="Times New Roman"/>
                <a:ea typeface="Times New Roman"/>
              </a:rPr>
              <a:t>.”  </a:t>
            </a:r>
          </a:p>
          <a:p>
            <a:pPr marL="0" marR="0" algn="just">
              <a:spcBef>
                <a:spcPts val="0"/>
              </a:spcBef>
              <a:spcAft>
                <a:spcPts val="0"/>
              </a:spcAft>
            </a:pPr>
            <a:r>
              <a:rPr lang="en-US" sz="1600" dirty="0">
                <a:latin typeface="Times New Roman"/>
                <a:ea typeface="Times New Roman"/>
              </a:rPr>
              <a:t> </a:t>
            </a:r>
          </a:p>
          <a:p>
            <a:pPr marL="0" marR="0" algn="just">
              <a:spcBef>
                <a:spcPts val="0"/>
              </a:spcBef>
              <a:spcAft>
                <a:spcPts val="0"/>
              </a:spcAft>
            </a:pPr>
            <a:r>
              <a:rPr lang="en-US" sz="1600" b="1" u="sng" dirty="0">
                <a:solidFill>
                  <a:srgbClr val="0000FF"/>
                </a:solidFill>
                <a:latin typeface="Times New Roman"/>
                <a:ea typeface="Times New Roman"/>
                <a:hlinkClick r:id="rId3"/>
              </a:rPr>
              <a:t>RCW 36.70A.070</a:t>
            </a:r>
            <a:r>
              <a:rPr lang="en-US" sz="1600" dirty="0">
                <a:latin typeface="Times New Roman"/>
                <a:ea typeface="Times New Roman"/>
              </a:rPr>
              <a:t>:  “</a:t>
            </a:r>
            <a:r>
              <a:rPr lang="en-US" sz="1600" i="1" dirty="0">
                <a:latin typeface="Times New Roman"/>
                <a:ea typeface="Times New Roman"/>
              </a:rPr>
              <a:t>[c]ounties shall include a rural element</a:t>
            </a:r>
            <a:r>
              <a:rPr lang="en-US" sz="1600" dirty="0">
                <a:latin typeface="Times New Roman"/>
                <a:ea typeface="Times New Roman"/>
              </a:rPr>
              <a:t>.”  The rural element “</a:t>
            </a:r>
            <a:r>
              <a:rPr lang="en-US" sz="1600" i="1" dirty="0">
                <a:latin typeface="Times New Roman"/>
                <a:ea typeface="Times New Roman"/>
              </a:rPr>
              <a:t>shall include measures that apply to rural development and protect the rural character of the area, as established by the county, by ... </a:t>
            </a:r>
            <a:r>
              <a:rPr lang="en-US" sz="1600" b="1" i="1" dirty="0">
                <a:latin typeface="Times New Roman"/>
                <a:ea typeface="Times New Roman"/>
              </a:rPr>
              <a:t>[p]rotecting ... surface water and groundwater resources....</a:t>
            </a:r>
            <a:r>
              <a:rPr lang="en-US" sz="1600" dirty="0">
                <a:latin typeface="Times New Roman"/>
                <a:ea typeface="Times New Roman"/>
              </a:rPr>
              <a:t>”  RCW 36.70A.030(15)(d) and (g) provide that </a:t>
            </a:r>
            <a:r>
              <a:rPr lang="en-US" sz="1600" i="1" dirty="0">
                <a:latin typeface="Times New Roman"/>
                <a:ea typeface="Times New Roman"/>
              </a:rPr>
              <a:t>“ ‘Rural character’ refers to the patterns of land use and development established by a county in the rural element of its comprehensive plan</a:t>
            </a:r>
            <a:r>
              <a:rPr lang="en-US" sz="1600" dirty="0">
                <a:latin typeface="Times New Roman"/>
                <a:ea typeface="Times New Roman"/>
              </a:rPr>
              <a:t>” that, among other things, “</a:t>
            </a:r>
            <a:r>
              <a:rPr lang="en-US" sz="1600" i="1" dirty="0">
                <a:latin typeface="Times New Roman"/>
                <a:ea typeface="Times New Roman"/>
              </a:rPr>
              <a:t>are consistent with the </a:t>
            </a:r>
            <a:r>
              <a:rPr lang="en-US" sz="1600" b="1" i="1" dirty="0">
                <a:latin typeface="Times New Roman"/>
                <a:ea typeface="Times New Roman"/>
              </a:rPr>
              <a:t>protection of natural surface water flows and groundwater and surface water recharge and discharge areas</a:t>
            </a:r>
            <a:r>
              <a:rPr lang="en-US" sz="1600" dirty="0">
                <a:latin typeface="Times New Roman"/>
                <a:ea typeface="Times New Roman"/>
              </a:rPr>
              <a:t>.”</a:t>
            </a:r>
          </a:p>
          <a:p>
            <a:pPr marL="0" marR="0" algn="just">
              <a:spcBef>
                <a:spcPts val="0"/>
              </a:spcBef>
              <a:spcAft>
                <a:spcPts val="0"/>
              </a:spcAft>
            </a:pPr>
            <a:endParaRPr lang="en-US" sz="1600" dirty="0">
              <a:latin typeface="Times New Roman"/>
              <a:ea typeface="Times New Roman"/>
            </a:endParaRPr>
          </a:p>
          <a:p>
            <a:pPr marL="0" marR="0" algn="just">
              <a:spcBef>
                <a:spcPts val="0"/>
              </a:spcBef>
              <a:spcAft>
                <a:spcPts val="0"/>
              </a:spcAft>
            </a:pPr>
            <a:r>
              <a:rPr lang="en-US" sz="1600" dirty="0">
                <a:latin typeface="Times New Roman"/>
                <a:ea typeface="Times New Roman"/>
              </a:rPr>
              <a:t>RCW 36.70A.070(1) further  provides that a county's comprehensive plan must “</a:t>
            </a:r>
            <a:r>
              <a:rPr lang="en-US" sz="1600" b="1" i="1" dirty="0">
                <a:latin typeface="Times New Roman"/>
                <a:ea typeface="Times New Roman"/>
              </a:rPr>
              <a:t>provide for protection of the quality and quantity of groundwater</a:t>
            </a:r>
            <a:r>
              <a:rPr lang="en-US" sz="1600" i="1" dirty="0">
                <a:latin typeface="Times New Roman"/>
                <a:ea typeface="Times New Roman"/>
              </a:rPr>
              <a:t> used for public water supplies</a:t>
            </a:r>
            <a:r>
              <a:rPr lang="en-US" sz="1600" dirty="0">
                <a:latin typeface="Times New Roman"/>
                <a:ea typeface="Times New Roman"/>
              </a:rPr>
              <a:t>.”</a:t>
            </a:r>
          </a:p>
          <a:p>
            <a:pPr marL="274320" marR="0" algn="just">
              <a:spcBef>
                <a:spcPts val="0"/>
              </a:spcBef>
              <a:spcAft>
                <a:spcPts val="0"/>
              </a:spcAft>
            </a:pPr>
            <a:endParaRPr lang="en-US" sz="1600" dirty="0">
              <a:latin typeface="Times New Roman"/>
              <a:ea typeface="Times New Roman"/>
            </a:endParaRPr>
          </a:p>
        </p:txBody>
      </p:sp>
    </p:spTree>
    <p:extLst>
      <p:ext uri="{BB962C8B-B14F-4D97-AF65-F5344CB8AC3E}">
        <p14:creationId xmlns:p14="http://schemas.microsoft.com/office/powerpoint/2010/main" val="327129627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i="1" dirty="0">
                <a:effectLst/>
                <a:latin typeface="Times New Roman"/>
                <a:ea typeface="Times New Roman"/>
              </a:rPr>
              <a:t>Whatcom County v. Western Washington Growth Management Hearings Board, (WA Supreme No. 91475–3)</a:t>
            </a:r>
            <a:endParaRPr lang="en-US" sz="2400" dirty="0"/>
          </a:p>
        </p:txBody>
      </p:sp>
      <p:sp>
        <p:nvSpPr>
          <p:cNvPr id="3" name="Content Placeholder 2"/>
          <p:cNvSpPr>
            <a:spLocks noGrp="1"/>
          </p:cNvSpPr>
          <p:nvPr>
            <p:ph idx="1"/>
          </p:nvPr>
        </p:nvSpPr>
        <p:spPr/>
        <p:txBody>
          <a:bodyPr/>
          <a:lstStyle/>
          <a:p>
            <a:pPr marL="274320" marR="0" algn="just">
              <a:spcBef>
                <a:spcPts val="0"/>
              </a:spcBef>
              <a:spcAft>
                <a:spcPts val="0"/>
              </a:spcAft>
            </a:pPr>
            <a:r>
              <a:rPr lang="en-US" b="1" dirty="0">
                <a:latin typeface="Times New Roman"/>
                <a:ea typeface="Times New Roman"/>
              </a:rPr>
              <a:t> </a:t>
            </a:r>
            <a:r>
              <a:rPr lang="en-US" sz="1600" b="1" dirty="0">
                <a:latin typeface="Times New Roman"/>
                <a:ea typeface="Times New Roman"/>
              </a:rPr>
              <a:t>Water Availability:  Doesn’t DOE Regulate That?</a:t>
            </a:r>
          </a:p>
          <a:p>
            <a:pPr marL="0" marR="0" algn="just">
              <a:spcBef>
                <a:spcPts val="0"/>
              </a:spcBef>
              <a:spcAft>
                <a:spcPts val="0"/>
              </a:spcAft>
            </a:pPr>
            <a:endParaRPr lang="en-US" sz="1600" b="1" dirty="0">
              <a:latin typeface="Times New Roman"/>
              <a:ea typeface="Times New Roman"/>
            </a:endParaRPr>
          </a:p>
          <a:p>
            <a:pPr marL="0" marR="0" algn="just">
              <a:spcBef>
                <a:spcPts val="0"/>
              </a:spcBef>
              <a:spcAft>
                <a:spcPts val="0"/>
              </a:spcAft>
            </a:pPr>
            <a:r>
              <a:rPr lang="en-US" sz="1600" b="1" dirty="0">
                <a:latin typeface="Times New Roman"/>
                <a:ea typeface="Times New Roman"/>
              </a:rPr>
              <a:t>Role of DOE:  </a:t>
            </a:r>
            <a:r>
              <a:rPr lang="en-US" sz="1600" dirty="0">
                <a:latin typeface="Times New Roman"/>
                <a:ea typeface="Times New Roman"/>
              </a:rPr>
              <a:t>In Kittitas case, Supreme Court  ruled that counties are preempted from issuing groundwater permits separately from DOE, but are otherwise not preempted from enacting land use policies and regulations that protect water availability that are consistent with DOE regulations.  </a:t>
            </a:r>
          </a:p>
          <a:p>
            <a:pPr marL="0" marR="0" algn="just">
              <a:spcBef>
                <a:spcPts val="0"/>
              </a:spcBef>
              <a:spcAft>
                <a:spcPts val="0"/>
              </a:spcAft>
            </a:pPr>
            <a:r>
              <a:rPr lang="en-US" sz="1600" dirty="0">
                <a:latin typeface="Times New Roman"/>
                <a:ea typeface="Times New Roman"/>
              </a:rPr>
              <a:t> </a:t>
            </a:r>
          </a:p>
          <a:p>
            <a:pPr marL="0" marR="0" algn="just">
              <a:spcBef>
                <a:spcPts val="0"/>
              </a:spcBef>
              <a:spcAft>
                <a:spcPts val="0"/>
              </a:spcAft>
            </a:pPr>
            <a:r>
              <a:rPr lang="en-US" sz="1600" dirty="0">
                <a:latin typeface="Times New Roman"/>
                <a:ea typeface="Times New Roman"/>
              </a:rPr>
              <a:t> </a:t>
            </a:r>
          </a:p>
          <a:p>
            <a:pPr marL="274320" marR="0" algn="just">
              <a:spcBef>
                <a:spcPts val="0"/>
              </a:spcBef>
              <a:spcAft>
                <a:spcPts val="0"/>
              </a:spcAft>
            </a:pPr>
            <a:endParaRPr lang="en-US" sz="1600" dirty="0">
              <a:latin typeface="Times New Roman"/>
              <a:ea typeface="Times New Roman"/>
            </a:endParaRPr>
          </a:p>
        </p:txBody>
      </p:sp>
    </p:spTree>
    <p:extLst>
      <p:ext uri="{BB962C8B-B14F-4D97-AF65-F5344CB8AC3E}">
        <p14:creationId xmlns:p14="http://schemas.microsoft.com/office/powerpoint/2010/main" val="115183214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i="1" dirty="0">
                <a:effectLst/>
                <a:latin typeface="Times New Roman"/>
                <a:ea typeface="Times New Roman"/>
              </a:rPr>
              <a:t>Whatcom County v. Western Washington Growth Management Hearings Board, (WA Supreme No. 91475–3)</a:t>
            </a:r>
            <a:endParaRPr lang="en-US" sz="2400" dirty="0"/>
          </a:p>
        </p:txBody>
      </p:sp>
      <p:sp>
        <p:nvSpPr>
          <p:cNvPr id="3" name="Content Placeholder 2"/>
          <p:cNvSpPr>
            <a:spLocks noGrp="1"/>
          </p:cNvSpPr>
          <p:nvPr>
            <p:ph idx="1"/>
          </p:nvPr>
        </p:nvSpPr>
        <p:spPr/>
        <p:txBody>
          <a:bodyPr/>
          <a:lstStyle/>
          <a:p>
            <a:pPr marL="274320" marR="0" algn="just">
              <a:spcBef>
                <a:spcPts val="0"/>
              </a:spcBef>
              <a:spcAft>
                <a:spcPts val="0"/>
              </a:spcAft>
            </a:pPr>
            <a:endParaRPr lang="en-US" b="1" dirty="0">
              <a:latin typeface="Times New Roman"/>
              <a:ea typeface="Times New Roman"/>
            </a:endParaRPr>
          </a:p>
          <a:p>
            <a:pPr marL="274320" marR="0" algn="just">
              <a:spcBef>
                <a:spcPts val="0"/>
              </a:spcBef>
              <a:spcAft>
                <a:spcPts val="0"/>
              </a:spcAft>
            </a:pPr>
            <a:r>
              <a:rPr lang="en-US" sz="1600" b="1" dirty="0">
                <a:latin typeface="Times New Roman"/>
                <a:ea typeface="Times New Roman"/>
              </a:rPr>
              <a:t>How Court of Appeals Ruled:</a:t>
            </a:r>
          </a:p>
          <a:p>
            <a:pPr marL="0" marR="0" algn="just">
              <a:spcBef>
                <a:spcPts val="0"/>
              </a:spcBef>
              <a:spcAft>
                <a:spcPts val="0"/>
              </a:spcAft>
            </a:pPr>
            <a:endParaRPr lang="en-US" sz="1600" b="1" dirty="0">
              <a:latin typeface="Times New Roman"/>
              <a:ea typeface="Times New Roman"/>
            </a:endParaRPr>
          </a:p>
          <a:p>
            <a:pPr marL="0" lvl="0" algn="just">
              <a:spcBef>
                <a:spcPts val="0"/>
              </a:spcBef>
              <a:spcAft>
                <a:spcPts val="0"/>
              </a:spcAft>
              <a:buClr>
                <a:srgbClr val="00007D"/>
              </a:buClr>
            </a:pPr>
            <a:r>
              <a:rPr lang="en-US" sz="1600" b="1" dirty="0">
                <a:solidFill>
                  <a:srgbClr val="000000"/>
                </a:solidFill>
                <a:latin typeface="Times New Roman"/>
                <a:ea typeface="Times New Roman"/>
              </a:rPr>
              <a:t>Reliance Upon DOE Regulations:</a:t>
            </a:r>
            <a:r>
              <a:rPr lang="en-US" sz="1600" dirty="0">
                <a:solidFill>
                  <a:srgbClr val="000000"/>
                </a:solidFill>
                <a:latin typeface="Times New Roman"/>
                <a:ea typeface="Times New Roman"/>
              </a:rPr>
              <a:t>  The Court of Appeals determined that a county could satisfy its duty to protect water availability by requiring compliance with DOE regulations.  Counties are not required to make their own separate determinations on the adequacy of water availability.</a:t>
            </a:r>
          </a:p>
          <a:p>
            <a:pPr marL="274320" lvl="0" algn="just">
              <a:spcBef>
                <a:spcPts val="0"/>
              </a:spcBef>
              <a:spcAft>
                <a:spcPts val="0"/>
              </a:spcAft>
              <a:buClr>
                <a:srgbClr val="00007D"/>
              </a:buClr>
            </a:pPr>
            <a:endParaRPr lang="en-US" sz="1600" dirty="0">
              <a:solidFill>
                <a:srgbClr val="000000"/>
              </a:solidFill>
              <a:latin typeface="Times New Roman"/>
              <a:ea typeface="Times New Roman"/>
            </a:endParaRPr>
          </a:p>
          <a:p>
            <a:pPr marL="0" lvl="0" algn="just">
              <a:spcBef>
                <a:spcPts val="0"/>
              </a:spcBef>
              <a:spcAft>
                <a:spcPts val="0"/>
              </a:spcAft>
              <a:buClr>
                <a:srgbClr val="00007D"/>
              </a:buClr>
            </a:pPr>
            <a:r>
              <a:rPr lang="en-US" sz="1600" b="1" dirty="0">
                <a:solidFill>
                  <a:srgbClr val="000000"/>
                </a:solidFill>
                <a:latin typeface="Times New Roman"/>
                <a:ea typeface="Times New Roman"/>
              </a:rPr>
              <a:t>Kittitas Distinguished:  </a:t>
            </a:r>
            <a:r>
              <a:rPr lang="en-US" sz="1600" dirty="0">
                <a:solidFill>
                  <a:srgbClr val="000000"/>
                </a:solidFill>
                <a:latin typeface="Times New Roman"/>
                <a:ea typeface="Times New Roman"/>
              </a:rPr>
              <a:t>Whatcom County regulations prohibit daisy-chaining.  WCC 21.01.040(3) provides that </a:t>
            </a:r>
            <a:r>
              <a:rPr lang="en-US" sz="1600" i="1" dirty="0">
                <a:solidFill>
                  <a:srgbClr val="000000"/>
                </a:solidFill>
                <a:latin typeface="Times New Roman"/>
                <a:ea typeface="Times New Roman"/>
              </a:rPr>
              <a:t>“[a]ll contiguous parcels of land in the same ownership shall be included within the boundaries of any proposed long or short subdivision of any of the properties</a:t>
            </a:r>
            <a:r>
              <a:rPr lang="en-US" sz="1600" dirty="0">
                <a:solidFill>
                  <a:srgbClr val="000000"/>
                </a:solidFill>
                <a:latin typeface="Times New Roman"/>
                <a:ea typeface="Times New Roman"/>
              </a:rPr>
              <a:t>” and that “</a:t>
            </a:r>
            <a:r>
              <a:rPr lang="en-US" sz="1600" i="1" dirty="0">
                <a:solidFill>
                  <a:srgbClr val="000000"/>
                </a:solidFill>
                <a:latin typeface="Times New Roman"/>
                <a:ea typeface="Times New Roman"/>
              </a:rPr>
              <a:t>lots so situated shall be considered as one parcel</a:t>
            </a:r>
            <a:r>
              <a:rPr lang="en-US" sz="1600" dirty="0">
                <a:solidFill>
                  <a:srgbClr val="000000"/>
                </a:solidFill>
                <a:latin typeface="Times New Roman"/>
                <a:ea typeface="Times New Roman"/>
              </a:rPr>
              <a:t>…”  </a:t>
            </a:r>
          </a:p>
          <a:p>
            <a:pPr marL="0" marR="0" algn="just">
              <a:spcBef>
                <a:spcPts val="0"/>
              </a:spcBef>
              <a:spcAft>
                <a:spcPts val="0"/>
              </a:spcAft>
            </a:pPr>
            <a:endParaRPr lang="en-US" sz="1600" dirty="0">
              <a:latin typeface="Times New Roman"/>
              <a:ea typeface="Times New Roman"/>
            </a:endParaRPr>
          </a:p>
          <a:p>
            <a:pPr marL="0" marR="0" algn="just">
              <a:spcBef>
                <a:spcPts val="0"/>
              </a:spcBef>
              <a:spcAft>
                <a:spcPts val="0"/>
              </a:spcAft>
            </a:pPr>
            <a:r>
              <a:rPr lang="en-US" sz="1600" dirty="0">
                <a:latin typeface="Times New Roman"/>
                <a:ea typeface="Times New Roman"/>
              </a:rPr>
              <a:t> </a:t>
            </a:r>
          </a:p>
          <a:p>
            <a:pPr marL="274320" marR="0" algn="just">
              <a:spcBef>
                <a:spcPts val="0"/>
              </a:spcBef>
              <a:spcAft>
                <a:spcPts val="0"/>
              </a:spcAft>
            </a:pPr>
            <a:endParaRPr lang="en-US" sz="1600" dirty="0">
              <a:latin typeface="Times New Roman"/>
              <a:ea typeface="Times New Roman"/>
            </a:endParaRPr>
          </a:p>
        </p:txBody>
      </p:sp>
    </p:spTree>
    <p:extLst>
      <p:ext uri="{BB962C8B-B14F-4D97-AF65-F5344CB8AC3E}">
        <p14:creationId xmlns:p14="http://schemas.microsoft.com/office/powerpoint/2010/main" val="303909703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i="1" dirty="0">
                <a:effectLst/>
                <a:latin typeface="Times New Roman"/>
                <a:ea typeface="Times New Roman"/>
              </a:rPr>
              <a:t>Whatcom County v. Western Washington Growth Management Hearings Board, (WA Supreme No. 91475–3)</a:t>
            </a:r>
            <a:endParaRPr lang="en-US" sz="2400" dirty="0"/>
          </a:p>
        </p:txBody>
      </p:sp>
      <p:sp>
        <p:nvSpPr>
          <p:cNvPr id="3" name="Content Placeholder 2"/>
          <p:cNvSpPr>
            <a:spLocks noGrp="1"/>
          </p:cNvSpPr>
          <p:nvPr>
            <p:ph idx="1"/>
          </p:nvPr>
        </p:nvSpPr>
        <p:spPr/>
        <p:txBody>
          <a:bodyPr/>
          <a:lstStyle/>
          <a:p>
            <a:pPr marL="0" marR="0" algn="just">
              <a:spcBef>
                <a:spcPts val="0"/>
              </a:spcBef>
              <a:spcAft>
                <a:spcPts val="0"/>
              </a:spcAft>
            </a:pPr>
            <a:r>
              <a:rPr lang="en-US" sz="1600" b="1" dirty="0">
                <a:latin typeface="Times New Roman"/>
                <a:ea typeface="Times New Roman"/>
              </a:rPr>
              <a:t>A step back -- How does DOE regulate water availability?</a:t>
            </a:r>
            <a:endParaRPr lang="en-US" sz="1600" dirty="0">
              <a:latin typeface="Times New Roman"/>
              <a:ea typeface="Times New Roman"/>
            </a:endParaRPr>
          </a:p>
          <a:p>
            <a:pPr marL="0" marR="0" algn="just">
              <a:spcBef>
                <a:spcPts val="0"/>
              </a:spcBef>
              <a:spcAft>
                <a:spcPts val="0"/>
              </a:spcAft>
            </a:pPr>
            <a:r>
              <a:rPr lang="en-US" sz="1600" dirty="0">
                <a:latin typeface="Times New Roman"/>
                <a:ea typeface="Times New Roman"/>
              </a:rPr>
              <a:t> </a:t>
            </a:r>
          </a:p>
          <a:p>
            <a:pPr marL="0" marR="0" algn="just">
              <a:spcBef>
                <a:spcPts val="0"/>
              </a:spcBef>
              <a:spcAft>
                <a:spcPts val="0"/>
              </a:spcAft>
            </a:pPr>
            <a:r>
              <a:rPr lang="en-US" sz="1600" dirty="0">
                <a:latin typeface="Times New Roman"/>
                <a:ea typeface="Times New Roman"/>
              </a:rPr>
              <a:t>DOE is responsible for appropriation of groundwater by permit under RCW 90.44.050. </a:t>
            </a:r>
          </a:p>
          <a:p>
            <a:pPr marL="0" marR="0" algn="just">
              <a:spcBef>
                <a:spcPts val="0"/>
              </a:spcBef>
              <a:spcAft>
                <a:spcPts val="0"/>
              </a:spcAft>
            </a:pPr>
            <a:r>
              <a:rPr lang="en-US" sz="1600" dirty="0">
                <a:latin typeface="Times New Roman"/>
                <a:ea typeface="Times New Roman"/>
              </a:rPr>
              <a:t> </a:t>
            </a:r>
          </a:p>
          <a:p>
            <a:pPr marL="0" marR="0" algn="just">
              <a:spcBef>
                <a:spcPts val="0"/>
              </a:spcBef>
              <a:spcAft>
                <a:spcPts val="0"/>
              </a:spcAft>
            </a:pPr>
            <a:r>
              <a:rPr lang="en-US" sz="1600" dirty="0">
                <a:latin typeface="Times New Roman"/>
                <a:ea typeface="Times New Roman"/>
              </a:rPr>
              <a:t>When a person seeks a permit to appropriate groundwater, Ecology must investigate the application pursuant to RCW 90.03.290 and affirmatively find: (1) that water is available, (2) for a beneficial use, and that (3) an appropriation will not impair existing rights, or (4) be detrimental to the public welfare. </a:t>
            </a:r>
            <a:r>
              <a:rPr lang="en-US" sz="1600" baseline="30000" dirty="0">
                <a:latin typeface="Times New Roman"/>
                <a:ea typeface="Times New Roman"/>
              </a:rPr>
              <a:t> </a:t>
            </a:r>
            <a:endParaRPr lang="en-US" sz="1600" dirty="0">
              <a:latin typeface="Times New Roman"/>
              <a:ea typeface="Times New Roman"/>
            </a:endParaRPr>
          </a:p>
          <a:p>
            <a:pPr marL="0" marR="0" algn="just">
              <a:spcBef>
                <a:spcPts val="0"/>
              </a:spcBef>
              <a:spcAft>
                <a:spcPts val="0"/>
              </a:spcAft>
            </a:pPr>
            <a:r>
              <a:rPr lang="en-US" sz="1600" baseline="30000" dirty="0">
                <a:latin typeface="Times New Roman"/>
                <a:ea typeface="Times New Roman"/>
              </a:rPr>
              <a:t> </a:t>
            </a:r>
            <a:endParaRPr lang="en-US" sz="1600" dirty="0">
              <a:latin typeface="Times New Roman"/>
              <a:ea typeface="Times New Roman"/>
            </a:endParaRPr>
          </a:p>
          <a:p>
            <a:pPr marL="0" marR="0" algn="just">
              <a:spcBef>
                <a:spcPts val="0"/>
              </a:spcBef>
              <a:spcAft>
                <a:spcPts val="0"/>
              </a:spcAft>
            </a:pPr>
            <a:r>
              <a:rPr lang="en-US" sz="1600" dirty="0">
                <a:latin typeface="Times New Roman"/>
                <a:ea typeface="Times New Roman"/>
              </a:rPr>
              <a:t>Groundwater regulations recognize that surface waters and groundwater may be in hydraulic continuity. </a:t>
            </a:r>
            <a:r>
              <a:rPr lang="en-US" sz="1600" baseline="30000" dirty="0">
                <a:latin typeface="Times New Roman"/>
                <a:ea typeface="Times New Roman"/>
              </a:rPr>
              <a:t> </a:t>
            </a:r>
            <a:r>
              <a:rPr lang="en-US" sz="1600" dirty="0">
                <a:latin typeface="Times New Roman"/>
                <a:ea typeface="Times New Roman"/>
              </a:rPr>
              <a:t>When DOE determines whether to issue a permit for appropriation of public groundwater, DOE must consider the interrelationship of the groundwater with surface waters, and must determine whether surface water rights would be impaired or affected by groundwater withdrawals.  </a:t>
            </a:r>
          </a:p>
          <a:p>
            <a:pPr marL="0" marR="0" algn="just">
              <a:spcBef>
                <a:spcPts val="0"/>
              </a:spcBef>
              <a:spcAft>
                <a:spcPts val="0"/>
              </a:spcAft>
            </a:pPr>
            <a:r>
              <a:rPr lang="en-US" sz="1600" dirty="0">
                <a:latin typeface="Times New Roman"/>
                <a:ea typeface="Times New Roman"/>
              </a:rPr>
              <a:t> </a:t>
            </a:r>
          </a:p>
          <a:p>
            <a:pPr marL="0" marR="0" algn="just">
              <a:spcBef>
                <a:spcPts val="0"/>
              </a:spcBef>
              <a:spcAft>
                <a:spcPts val="0"/>
              </a:spcAft>
            </a:pPr>
            <a:r>
              <a:rPr lang="en-US" sz="1600" dirty="0">
                <a:latin typeface="Times New Roman"/>
                <a:ea typeface="Times New Roman"/>
              </a:rPr>
              <a:t>RCW 90.44.050 exempts minor withdrawals from appropriation permits. Specifically, that statute provides an exemption for withdrawal of groundwater for domestic uses in an amount not exceeding 5,000 gallons a day. When the exemption applies, Ecology does not engage in the usual review of a permitting application under RCW 90.03.290.</a:t>
            </a:r>
          </a:p>
          <a:p>
            <a:pPr marL="274320" marR="0" algn="just">
              <a:spcBef>
                <a:spcPts val="0"/>
              </a:spcBef>
              <a:spcAft>
                <a:spcPts val="0"/>
              </a:spcAft>
            </a:pPr>
            <a:endParaRPr lang="en-US" sz="1600" dirty="0">
              <a:latin typeface="Times New Roman"/>
              <a:ea typeface="Times New Roman"/>
            </a:endParaRPr>
          </a:p>
        </p:txBody>
      </p:sp>
    </p:spTree>
    <p:extLst>
      <p:ext uri="{BB962C8B-B14F-4D97-AF65-F5344CB8AC3E}">
        <p14:creationId xmlns:p14="http://schemas.microsoft.com/office/powerpoint/2010/main" val="149381139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i="1" dirty="0">
                <a:effectLst/>
                <a:latin typeface="Times New Roman"/>
                <a:ea typeface="Times New Roman"/>
              </a:rPr>
              <a:t>Whatcom County v. Western Washington Growth Management Hearings Board, (WA Supreme No. 91475–3)</a:t>
            </a:r>
            <a:endParaRPr lang="en-US" sz="2400" dirty="0"/>
          </a:p>
        </p:txBody>
      </p:sp>
      <p:sp>
        <p:nvSpPr>
          <p:cNvPr id="3" name="Content Placeholder 2"/>
          <p:cNvSpPr>
            <a:spLocks noGrp="1"/>
          </p:cNvSpPr>
          <p:nvPr>
            <p:ph idx="1"/>
          </p:nvPr>
        </p:nvSpPr>
        <p:spPr/>
        <p:txBody>
          <a:bodyPr/>
          <a:lstStyle/>
          <a:p>
            <a:pPr marL="0" marR="0" algn="just">
              <a:spcBef>
                <a:spcPts val="0"/>
              </a:spcBef>
              <a:spcAft>
                <a:spcPts val="0"/>
              </a:spcAft>
            </a:pPr>
            <a:r>
              <a:rPr lang="en-US" sz="1600" b="1" dirty="0">
                <a:latin typeface="Times New Roman"/>
                <a:ea typeface="Times New Roman"/>
              </a:rPr>
              <a:t>What is a WRIA?</a:t>
            </a:r>
          </a:p>
          <a:p>
            <a:pPr marL="0" marR="0" algn="just">
              <a:spcBef>
                <a:spcPts val="0"/>
              </a:spcBef>
              <a:spcAft>
                <a:spcPts val="0"/>
              </a:spcAft>
            </a:pPr>
            <a:endParaRPr lang="en-US" sz="1600" b="1" dirty="0">
              <a:latin typeface="Times New Roman"/>
              <a:ea typeface="Times New Roman"/>
            </a:endParaRPr>
          </a:p>
          <a:p>
            <a:pPr marL="0" marR="0" algn="just">
              <a:spcBef>
                <a:spcPts val="0"/>
              </a:spcBef>
              <a:spcAft>
                <a:spcPts val="0"/>
              </a:spcAft>
            </a:pPr>
            <a:r>
              <a:rPr lang="en-US" sz="1600" b="1" dirty="0">
                <a:latin typeface="Times New Roman"/>
                <a:ea typeface="Times New Roman"/>
              </a:rPr>
              <a:t>Water Resource Inventory Area.</a:t>
            </a:r>
          </a:p>
          <a:p>
            <a:pPr marL="0" marR="0" algn="just">
              <a:spcBef>
                <a:spcPts val="0"/>
              </a:spcBef>
              <a:spcAft>
                <a:spcPts val="0"/>
              </a:spcAft>
            </a:pPr>
            <a:endParaRPr lang="en-US" sz="1600" b="1" dirty="0">
              <a:latin typeface="Times New Roman"/>
              <a:ea typeface="Times New Roman"/>
            </a:endParaRPr>
          </a:p>
          <a:p>
            <a:pPr marL="274320" marR="0" algn="just">
              <a:spcBef>
                <a:spcPts val="0"/>
              </a:spcBef>
              <a:spcAft>
                <a:spcPts val="0"/>
              </a:spcAft>
            </a:pPr>
            <a:r>
              <a:rPr lang="en-US" sz="1600" dirty="0">
                <a:latin typeface="Times New Roman"/>
                <a:ea typeface="Times New Roman"/>
              </a:rPr>
              <a:t>	</a:t>
            </a:r>
            <a:r>
              <a:rPr lang="en-US" sz="2000" dirty="0">
                <a:latin typeface="Times New Roman"/>
                <a:ea typeface="Times New Roman"/>
              </a:rPr>
              <a:t>DOE has the exclusive authority to establish minimum in-stream flows or levels to protect fish, game, birds, other wildlife resources, and recreational and aesthetic values.</a:t>
            </a:r>
            <a:r>
              <a:rPr lang="en-US" sz="2000" baseline="30000" dirty="0">
                <a:latin typeface="Times New Roman"/>
                <a:ea typeface="Times New Roman"/>
              </a:rPr>
              <a:t> </a:t>
            </a:r>
            <a:r>
              <a:rPr lang="en-US" sz="2000" dirty="0">
                <a:latin typeface="Times New Roman"/>
                <a:ea typeface="Times New Roman"/>
              </a:rPr>
              <a:t> RCW 90.54.020(3)</a:t>
            </a:r>
          </a:p>
          <a:p>
            <a:pPr marL="274320" marR="0" algn="just">
              <a:spcBef>
                <a:spcPts val="0"/>
              </a:spcBef>
              <a:spcAft>
                <a:spcPts val="0"/>
              </a:spcAft>
            </a:pPr>
            <a:r>
              <a:rPr lang="en-US" sz="2000" dirty="0">
                <a:latin typeface="Times New Roman"/>
                <a:ea typeface="Times New Roman"/>
              </a:rPr>
              <a:t>	</a:t>
            </a:r>
          </a:p>
          <a:p>
            <a:pPr marL="274320" marR="0" algn="just">
              <a:spcBef>
                <a:spcPts val="0"/>
              </a:spcBef>
              <a:spcAft>
                <a:spcPts val="0"/>
              </a:spcAft>
            </a:pPr>
            <a:r>
              <a:rPr lang="en-US" sz="2000" dirty="0">
                <a:latin typeface="Times New Roman"/>
                <a:ea typeface="Times New Roman"/>
              </a:rPr>
              <a:t>	Under this exclusive authority, Ecology adopted a regulation dividing the state into 62 areas, the WRIAs.  Ecology has adopted various rules governing new appropriations of water in these areas.</a:t>
            </a:r>
          </a:p>
          <a:p>
            <a:pPr marL="274320" marR="0" algn="just">
              <a:spcBef>
                <a:spcPts val="0"/>
              </a:spcBef>
              <a:spcAft>
                <a:spcPts val="0"/>
              </a:spcAft>
            </a:pPr>
            <a:endParaRPr lang="en-US" sz="2000" dirty="0">
              <a:latin typeface="Times New Roman"/>
              <a:ea typeface="Times New Roman"/>
            </a:endParaRPr>
          </a:p>
          <a:p>
            <a:pPr marL="274320" marR="0" algn="just">
              <a:spcBef>
                <a:spcPts val="0"/>
              </a:spcBef>
              <a:spcAft>
                <a:spcPts val="0"/>
              </a:spcAft>
            </a:pPr>
            <a:r>
              <a:rPr lang="en-US" sz="2000" dirty="0">
                <a:latin typeface="Times New Roman"/>
                <a:ea typeface="Times New Roman"/>
              </a:rPr>
              <a:t>	WRIA 1 covers most of Whatcom County and is called the Nooksack Rule. The Rule required the denial of water rights permits for streams closed to further appropriations, </a:t>
            </a:r>
            <a:r>
              <a:rPr lang="en-US" sz="2000" b="1" dirty="0">
                <a:latin typeface="Times New Roman"/>
                <a:ea typeface="Times New Roman"/>
              </a:rPr>
              <a:t>but doesn’t apply to exempt wells.  </a:t>
            </a:r>
          </a:p>
          <a:p>
            <a:pPr marL="0" marR="0" algn="just">
              <a:spcBef>
                <a:spcPts val="0"/>
              </a:spcBef>
              <a:spcAft>
                <a:spcPts val="0"/>
              </a:spcAft>
            </a:pPr>
            <a:r>
              <a:rPr lang="en-US" sz="1600" dirty="0">
                <a:latin typeface="Times New Roman"/>
                <a:ea typeface="Times New Roman"/>
              </a:rPr>
              <a:t> </a:t>
            </a:r>
          </a:p>
        </p:txBody>
      </p:sp>
    </p:spTree>
    <p:extLst>
      <p:ext uri="{BB962C8B-B14F-4D97-AF65-F5344CB8AC3E}">
        <p14:creationId xmlns:p14="http://schemas.microsoft.com/office/powerpoint/2010/main" val="91213582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i="1" dirty="0">
                <a:effectLst/>
                <a:latin typeface="Times New Roman"/>
                <a:ea typeface="Times New Roman"/>
              </a:rPr>
              <a:t>Whatcom County v. Western Washington Growth Management Hearings Board, (WA Supreme No. 91475–3)</a:t>
            </a:r>
            <a:endParaRPr lang="en-US" sz="2400" dirty="0"/>
          </a:p>
        </p:txBody>
      </p:sp>
      <p:sp>
        <p:nvSpPr>
          <p:cNvPr id="3" name="Content Placeholder 2"/>
          <p:cNvSpPr>
            <a:spLocks noGrp="1"/>
          </p:cNvSpPr>
          <p:nvPr>
            <p:ph idx="1"/>
          </p:nvPr>
        </p:nvSpPr>
        <p:spPr/>
        <p:txBody>
          <a:bodyPr/>
          <a:lstStyle/>
          <a:p>
            <a:pPr marL="274320" marR="0" algn="just">
              <a:spcBef>
                <a:spcPts val="0"/>
              </a:spcBef>
              <a:spcAft>
                <a:spcPts val="0"/>
              </a:spcAft>
            </a:pPr>
            <a:endParaRPr lang="en-US" b="1" dirty="0">
              <a:latin typeface="Times New Roman"/>
              <a:ea typeface="Times New Roman"/>
            </a:endParaRPr>
          </a:p>
          <a:p>
            <a:pPr marL="274320" marR="0" algn="just">
              <a:spcBef>
                <a:spcPts val="0"/>
              </a:spcBef>
              <a:spcAft>
                <a:spcPts val="0"/>
              </a:spcAft>
            </a:pPr>
            <a:r>
              <a:rPr lang="en-US" sz="1600" b="1" dirty="0">
                <a:latin typeface="Times New Roman"/>
                <a:ea typeface="Times New Roman"/>
              </a:rPr>
              <a:t>State Supreme Court Rejects Court of Appeals Ruling:</a:t>
            </a:r>
          </a:p>
          <a:p>
            <a:pPr marL="0" marR="0" indent="0" algn="just">
              <a:spcBef>
                <a:spcPts val="0"/>
              </a:spcBef>
              <a:spcAft>
                <a:spcPts val="0"/>
              </a:spcAft>
            </a:pPr>
            <a:endParaRPr lang="en-US" sz="1600" b="1" dirty="0">
              <a:latin typeface="Times New Roman"/>
              <a:ea typeface="Times New Roman"/>
            </a:endParaRPr>
          </a:p>
          <a:p>
            <a:pPr marL="0" marR="0" indent="0" algn="just">
              <a:spcBef>
                <a:spcPts val="0"/>
              </a:spcBef>
              <a:spcAft>
                <a:spcPts val="0"/>
              </a:spcAft>
            </a:pPr>
            <a:r>
              <a:rPr lang="en-US" sz="1600" b="1" dirty="0">
                <a:latin typeface="Times New Roman"/>
                <a:ea typeface="Times New Roman"/>
              </a:rPr>
              <a:t>“</a:t>
            </a:r>
            <a:r>
              <a:rPr lang="en-US" sz="1600" dirty="0">
                <a:latin typeface="Times New Roman"/>
                <a:ea typeface="Times New Roman"/>
              </a:rPr>
              <a:t>We hold that the County's comprehensive plan does not protect water availability because it allows permit-exempt appropriations to impede minimum flows.”</a:t>
            </a:r>
          </a:p>
          <a:p>
            <a:pPr marL="0" marR="0" algn="just">
              <a:spcBef>
                <a:spcPts val="0"/>
              </a:spcBef>
              <a:spcAft>
                <a:spcPts val="0"/>
              </a:spcAft>
              <a:buAutoNum type="arabicPeriod"/>
            </a:pPr>
            <a:endParaRPr lang="en-US" sz="1600" dirty="0">
              <a:latin typeface="Times New Roman"/>
              <a:ea typeface="Times New Roman"/>
            </a:endParaRPr>
          </a:p>
          <a:p>
            <a:pPr marL="0" marR="0" indent="457200" algn="just">
              <a:spcBef>
                <a:spcPts val="0"/>
              </a:spcBef>
              <a:spcAft>
                <a:spcPts val="0"/>
              </a:spcAft>
              <a:buAutoNum type="arabicPeriod"/>
            </a:pPr>
            <a:r>
              <a:rPr lang="en-US" sz="1600" dirty="0">
                <a:latin typeface="Times New Roman"/>
                <a:ea typeface="Times New Roman"/>
              </a:rPr>
              <a:t>Nooksack Rule is outdated – when it was adopted in 1985, DOE erroneously believed that groundwater appropriations wouldn’t effect in-stream flows, but it does.</a:t>
            </a:r>
          </a:p>
          <a:p>
            <a:pPr marL="0" marR="0" indent="457200" algn="just">
              <a:spcBef>
                <a:spcPts val="0"/>
              </a:spcBef>
              <a:spcAft>
                <a:spcPts val="0"/>
              </a:spcAft>
            </a:pPr>
            <a:endParaRPr lang="en-US" sz="1600" dirty="0">
              <a:latin typeface="Times New Roman"/>
              <a:ea typeface="Times New Roman"/>
            </a:endParaRPr>
          </a:p>
          <a:p>
            <a:pPr marL="0" marR="0" indent="0" algn="just">
              <a:spcBef>
                <a:spcPts val="0"/>
              </a:spcBef>
              <a:spcAft>
                <a:spcPts val="0"/>
              </a:spcAft>
            </a:pPr>
            <a:r>
              <a:rPr lang="en-US" sz="1600" dirty="0">
                <a:latin typeface="Times New Roman"/>
                <a:ea typeface="Times New Roman"/>
              </a:rPr>
              <a:t>2.	Counties required by both building permit statutes (RCW 19.27.097(1)) and subdivision statute (RCW 58.17.110(2)) to “</a:t>
            </a:r>
            <a:r>
              <a:rPr lang="en-US" sz="1600" i="1" dirty="0">
                <a:latin typeface="Times New Roman"/>
                <a:ea typeface="Times New Roman"/>
              </a:rPr>
              <a:t>receive sufficient evidence of an adequate water supply from applicants for building permits or subdivisions before the county may authorize development</a:t>
            </a:r>
            <a:r>
              <a:rPr lang="en-US" sz="1600" dirty="0">
                <a:latin typeface="Times New Roman"/>
                <a:ea typeface="Times New Roman"/>
              </a:rPr>
              <a:t>.”</a:t>
            </a:r>
          </a:p>
          <a:p>
            <a:pPr marL="0" marR="0" indent="0" algn="just">
              <a:spcBef>
                <a:spcPts val="0"/>
              </a:spcBef>
              <a:spcAft>
                <a:spcPts val="0"/>
              </a:spcAft>
            </a:pPr>
            <a:endParaRPr lang="en-US" sz="1600" dirty="0">
              <a:latin typeface="Times New Roman"/>
              <a:ea typeface="Times New Roman"/>
            </a:endParaRPr>
          </a:p>
          <a:p>
            <a:pPr marL="0" marR="0" indent="0" algn="just">
              <a:spcBef>
                <a:spcPts val="0"/>
              </a:spcBef>
              <a:spcAft>
                <a:spcPts val="0"/>
              </a:spcAft>
            </a:pPr>
            <a:r>
              <a:rPr lang="en-US" sz="1600" dirty="0">
                <a:latin typeface="Times New Roman"/>
                <a:ea typeface="Times New Roman"/>
              </a:rPr>
              <a:t>3.	Nooksack Rule not sufficient because exempt permits allowed to appropriate water from basins with insufficient in-stream flows.  </a:t>
            </a:r>
          </a:p>
          <a:p>
            <a:pPr marL="0" marR="0" algn="just">
              <a:spcBef>
                <a:spcPts val="0"/>
              </a:spcBef>
              <a:spcAft>
                <a:spcPts val="0"/>
              </a:spcAft>
              <a:buAutoNum type="arabicPeriod"/>
            </a:pPr>
            <a:endParaRPr lang="en-US" sz="1600" dirty="0">
              <a:latin typeface="Times New Roman"/>
              <a:ea typeface="Times New Roman"/>
            </a:endParaRPr>
          </a:p>
          <a:p>
            <a:pPr marL="0" marR="0" algn="just">
              <a:spcBef>
                <a:spcPts val="0"/>
              </a:spcBef>
              <a:spcAft>
                <a:spcPts val="0"/>
              </a:spcAft>
              <a:buAutoNum type="arabicPeriod"/>
            </a:pPr>
            <a:endParaRPr lang="en-US" sz="1600" dirty="0">
              <a:latin typeface="Times New Roman"/>
              <a:ea typeface="Times New Roman"/>
            </a:endParaRPr>
          </a:p>
          <a:p>
            <a:pPr marL="0" marR="0" algn="just">
              <a:spcBef>
                <a:spcPts val="0"/>
              </a:spcBef>
              <a:spcAft>
                <a:spcPts val="0"/>
              </a:spcAft>
              <a:buAutoNum type="arabicPeriod"/>
            </a:pPr>
            <a:endParaRPr lang="en-US" sz="1600" dirty="0">
              <a:latin typeface="Times New Roman"/>
              <a:ea typeface="Times New Roman"/>
            </a:endParaRPr>
          </a:p>
          <a:p>
            <a:pPr marL="0" marR="0" algn="just">
              <a:spcBef>
                <a:spcPts val="0"/>
              </a:spcBef>
              <a:spcAft>
                <a:spcPts val="0"/>
              </a:spcAft>
              <a:buAutoNum type="arabicPeriod"/>
            </a:pPr>
            <a:endParaRPr lang="en-US" sz="1600" dirty="0">
              <a:latin typeface="Times New Roman"/>
              <a:ea typeface="Times New Roman"/>
            </a:endParaRPr>
          </a:p>
          <a:p>
            <a:pPr marL="0" marR="0" algn="just">
              <a:spcBef>
                <a:spcPts val="0"/>
              </a:spcBef>
              <a:spcAft>
                <a:spcPts val="0"/>
              </a:spcAft>
              <a:buAutoNum type="arabicPeriod"/>
            </a:pPr>
            <a:endParaRPr lang="en-US" sz="1600" dirty="0">
              <a:latin typeface="Times New Roman"/>
              <a:ea typeface="Times New Roman"/>
            </a:endParaRPr>
          </a:p>
          <a:p>
            <a:pPr marL="0" marR="0" algn="just">
              <a:spcBef>
                <a:spcPts val="0"/>
              </a:spcBef>
              <a:spcAft>
                <a:spcPts val="0"/>
              </a:spcAft>
            </a:pPr>
            <a:r>
              <a:rPr lang="en-US" sz="1600" dirty="0">
                <a:latin typeface="Times New Roman"/>
                <a:ea typeface="Times New Roman"/>
              </a:rPr>
              <a:t> </a:t>
            </a:r>
          </a:p>
          <a:p>
            <a:pPr marL="274320" marR="0" algn="just">
              <a:spcBef>
                <a:spcPts val="0"/>
              </a:spcBef>
              <a:spcAft>
                <a:spcPts val="0"/>
              </a:spcAft>
            </a:pPr>
            <a:endParaRPr lang="en-US" sz="1600" dirty="0">
              <a:latin typeface="Times New Roman"/>
              <a:ea typeface="Times New Roman"/>
            </a:endParaRPr>
          </a:p>
        </p:txBody>
      </p:sp>
    </p:spTree>
    <p:extLst>
      <p:ext uri="{BB962C8B-B14F-4D97-AF65-F5344CB8AC3E}">
        <p14:creationId xmlns:p14="http://schemas.microsoft.com/office/powerpoint/2010/main" val="609501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Times New Roman" pitchFamily="18" charset="0"/>
                <a:cs typeface="Times New Roman" pitchFamily="18" charset="0"/>
              </a:rPr>
              <a:t>Unit of Measurement</a:t>
            </a:r>
            <a:br>
              <a:rPr lang="en-US" sz="1800" dirty="0">
                <a:latin typeface="Times New Roman" pitchFamily="18" charset="0"/>
                <a:cs typeface="Times New Roman" pitchFamily="18" charset="0"/>
              </a:rPr>
            </a:br>
            <a:r>
              <a:rPr lang="en-US" sz="1800" dirty="0">
                <a:latin typeface="Times New Roman" pitchFamily="18" charset="0"/>
                <a:cs typeface="Times New Roman" pitchFamily="18" charset="0"/>
              </a:rPr>
              <a:t>Murr v. Wisconsin, 582 U.S. __ (2017)</a:t>
            </a:r>
            <a:endParaRPr lang="en-US" sz="1600" dirty="0">
              <a:highlight>
                <a:srgbClr val="FFFF00"/>
              </a:highlight>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marL="0" indent="0" algn="just"/>
            <a:r>
              <a:rPr lang="en-US" sz="2400" dirty="0">
                <a:latin typeface="Times New Roman" panose="02020603050405020304" pitchFamily="18" charset="0"/>
                <a:cs typeface="Times New Roman" panose="02020603050405020304" pitchFamily="18" charset="0"/>
              </a:rPr>
              <a:t>Facts:  </a:t>
            </a:r>
          </a:p>
          <a:p>
            <a:pPr marL="0" indent="0" algn="just"/>
            <a:r>
              <a:rPr lang="en-US" sz="2400" dirty="0">
                <a:latin typeface="Times New Roman" panose="02020603050405020304" pitchFamily="18" charset="0"/>
                <a:cs typeface="Times New Roman" panose="02020603050405020304" pitchFamily="18" charset="0"/>
              </a:rPr>
              <a:t>The lots</a:t>
            </a:r>
          </a:p>
          <a:p>
            <a:pPr algn="just">
              <a:buFontTx/>
              <a:buChar char="-"/>
            </a:pPr>
            <a:r>
              <a:rPr lang="en-US" sz="2400" dirty="0">
                <a:latin typeface="Times New Roman" panose="02020603050405020304" pitchFamily="18" charset="0"/>
                <a:cs typeface="Times New Roman" panose="02020603050405020304" pitchFamily="18" charset="0"/>
              </a:rPr>
              <a:t>The lots have the same topography. A steep bluff cuts through the middle of each, with level land suitable for development above the bluff and next to the water below it.</a:t>
            </a:r>
          </a:p>
          <a:p>
            <a:pPr algn="just">
              <a:buFontTx/>
              <a:buChar char="-"/>
            </a:pPr>
            <a:r>
              <a:rPr lang="en-US" sz="2400" dirty="0">
                <a:latin typeface="Times New Roman" panose="02020603050405020304" pitchFamily="18" charset="0"/>
                <a:cs typeface="Times New Roman" panose="02020603050405020304" pitchFamily="18" charset="0"/>
              </a:rPr>
              <a:t>Each lot is approximately 1.25 acres in size, but because of the waterline and the steep bank they each have less than one acre of land suitable for development with a combined 0.98 acres of developable land.</a:t>
            </a:r>
          </a:p>
          <a:p>
            <a:pPr marL="0" indent="0" algn="just"/>
            <a:endParaRPr lang="en-US" sz="2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212524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i="1" dirty="0">
                <a:effectLst/>
                <a:latin typeface="Times New Roman"/>
                <a:ea typeface="Times New Roman"/>
              </a:rPr>
              <a:t>Whatcom County v. Western Washington Growth Management Hearings Board, (WA Supreme No. 91475–3)</a:t>
            </a:r>
            <a:endParaRPr lang="en-US" sz="2400" dirty="0"/>
          </a:p>
        </p:txBody>
      </p:sp>
      <p:sp>
        <p:nvSpPr>
          <p:cNvPr id="3" name="Content Placeholder 2"/>
          <p:cNvSpPr>
            <a:spLocks noGrp="1"/>
          </p:cNvSpPr>
          <p:nvPr>
            <p:ph idx="1"/>
          </p:nvPr>
        </p:nvSpPr>
        <p:spPr>
          <a:xfrm>
            <a:off x="1266825" y="1063257"/>
            <a:ext cx="7419975" cy="4804144"/>
          </a:xfrm>
        </p:spPr>
        <p:txBody>
          <a:bodyPr/>
          <a:lstStyle/>
          <a:p>
            <a:pPr marL="0" marR="0" algn="just">
              <a:spcBef>
                <a:spcPts val="0"/>
              </a:spcBef>
              <a:spcAft>
                <a:spcPts val="0"/>
              </a:spcAft>
            </a:pPr>
            <a:r>
              <a:rPr lang="en-US" sz="1800" b="1" dirty="0">
                <a:latin typeface="Times New Roman"/>
                <a:ea typeface="Times New Roman"/>
              </a:rPr>
              <a:t>City Duty to Protect Groundwater?</a:t>
            </a:r>
          </a:p>
          <a:p>
            <a:pPr marL="0" marR="0" algn="just">
              <a:spcBef>
                <a:spcPts val="0"/>
              </a:spcBef>
              <a:spcAft>
                <a:spcPts val="0"/>
              </a:spcAft>
            </a:pPr>
            <a:endParaRPr lang="en-US" sz="1800" dirty="0">
              <a:latin typeface="Times New Roman"/>
              <a:ea typeface="Times New Roman"/>
            </a:endParaRPr>
          </a:p>
          <a:p>
            <a:pPr marL="0" marR="0" algn="just">
              <a:spcBef>
                <a:spcPts val="0"/>
              </a:spcBef>
              <a:spcAft>
                <a:spcPts val="0"/>
              </a:spcAft>
            </a:pPr>
            <a:endParaRPr lang="en-US" sz="1800" dirty="0">
              <a:latin typeface="Times New Roman"/>
              <a:ea typeface="Times New Roman"/>
            </a:endParaRPr>
          </a:p>
          <a:p>
            <a:pPr marL="0" marR="0" algn="just">
              <a:spcBef>
                <a:spcPts val="0"/>
              </a:spcBef>
              <a:spcAft>
                <a:spcPts val="0"/>
              </a:spcAft>
            </a:pPr>
            <a:r>
              <a:rPr lang="en-US" sz="1800" dirty="0">
                <a:latin typeface="Times New Roman"/>
                <a:ea typeface="Times New Roman"/>
              </a:rPr>
              <a:t>RCW 36.70A.070(1): “</a:t>
            </a:r>
            <a:r>
              <a:rPr lang="en-US" sz="1800" i="1" dirty="0">
                <a:latin typeface="Times New Roman"/>
                <a:ea typeface="Times New Roman"/>
              </a:rPr>
              <a:t>[t]he land use element shall provide </a:t>
            </a:r>
            <a:r>
              <a:rPr lang="en-US" sz="1800" b="1" i="1" dirty="0">
                <a:latin typeface="Times New Roman"/>
                <a:ea typeface="Times New Roman"/>
              </a:rPr>
              <a:t>protection</a:t>
            </a:r>
            <a:r>
              <a:rPr lang="en-US" sz="1800" i="1" dirty="0">
                <a:latin typeface="Times New Roman"/>
                <a:ea typeface="Times New Roman"/>
              </a:rPr>
              <a:t> for the quality and quantity used for public water supplies</a:t>
            </a:r>
            <a:r>
              <a:rPr lang="en-US" sz="1800" dirty="0">
                <a:latin typeface="Times New Roman"/>
                <a:ea typeface="Times New Roman"/>
              </a:rPr>
              <a:t>.”</a:t>
            </a:r>
          </a:p>
          <a:p>
            <a:pPr marL="0" marR="0" algn="just">
              <a:spcBef>
                <a:spcPts val="0"/>
              </a:spcBef>
              <a:spcAft>
                <a:spcPts val="0"/>
              </a:spcAft>
            </a:pPr>
            <a:endParaRPr lang="en-US" sz="1800" dirty="0">
              <a:latin typeface="Times New Roman"/>
              <a:ea typeface="Times New Roman"/>
            </a:endParaRPr>
          </a:p>
          <a:p>
            <a:pPr marL="0" marR="0" algn="just">
              <a:spcBef>
                <a:spcPts val="0"/>
              </a:spcBef>
              <a:spcAft>
                <a:spcPts val="0"/>
              </a:spcAft>
            </a:pPr>
            <a:r>
              <a:rPr lang="en-US" sz="1800" dirty="0"/>
              <a:t>Hearings Board Ruling:  Under RCW 36.70A.070(1) a comprehensive plan must provide for protection of quality and </a:t>
            </a:r>
            <a:r>
              <a:rPr lang="en-US" sz="1800" b="1" dirty="0"/>
              <a:t>quantity</a:t>
            </a:r>
            <a:r>
              <a:rPr lang="en-US" sz="1800" dirty="0"/>
              <a:t> of groundwater used for public water supplies. Such protection is different than and separate from an ordinance for critical aquifer areas. The protection may be specifically included in the comprehensive plan by regulation or later implemented by development regulations. Compliance cannot be found until one or the other has been accomplished. </a:t>
            </a:r>
            <a:r>
              <a:rPr lang="en-US" sz="1800" i="1" dirty="0"/>
              <a:t>MCCDC v. Shelton</a:t>
            </a:r>
            <a:r>
              <a:rPr lang="en-US" sz="1800" dirty="0"/>
              <a:t> 96-2-0014 (FDO, 11-14-96)</a:t>
            </a:r>
          </a:p>
          <a:p>
            <a:pPr marL="0" marR="0" algn="just">
              <a:spcBef>
                <a:spcPts val="0"/>
              </a:spcBef>
              <a:spcAft>
                <a:spcPts val="0"/>
              </a:spcAft>
            </a:pPr>
            <a:endParaRPr lang="en-US" sz="1800" dirty="0">
              <a:latin typeface="Times New Roman"/>
              <a:ea typeface="Times New Roman"/>
            </a:endParaRPr>
          </a:p>
          <a:p>
            <a:pPr marL="0" marR="0" algn="just">
              <a:spcBef>
                <a:spcPts val="0"/>
              </a:spcBef>
              <a:spcAft>
                <a:spcPts val="0"/>
              </a:spcAft>
            </a:pPr>
            <a:endParaRPr lang="en-US" sz="1800" dirty="0">
              <a:latin typeface="Times New Roman"/>
              <a:ea typeface="Times New Roman"/>
            </a:endParaRPr>
          </a:p>
        </p:txBody>
      </p:sp>
    </p:spTree>
    <p:extLst>
      <p:ext uri="{BB962C8B-B14F-4D97-AF65-F5344CB8AC3E}">
        <p14:creationId xmlns:p14="http://schemas.microsoft.com/office/powerpoint/2010/main" val="40115392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i="1" dirty="0">
                <a:effectLst/>
                <a:latin typeface="Times New Roman"/>
                <a:ea typeface="Times New Roman"/>
              </a:rPr>
              <a:t>Whatcom County v. Western Washington Growth Management Hearings Board, (WA Supreme No. 91475–3)</a:t>
            </a:r>
            <a:endParaRPr lang="en-US" sz="2400" dirty="0"/>
          </a:p>
        </p:txBody>
      </p:sp>
      <p:sp>
        <p:nvSpPr>
          <p:cNvPr id="3" name="Content Placeholder 2"/>
          <p:cNvSpPr>
            <a:spLocks noGrp="1"/>
          </p:cNvSpPr>
          <p:nvPr>
            <p:ph idx="1"/>
          </p:nvPr>
        </p:nvSpPr>
        <p:spPr>
          <a:xfrm>
            <a:off x="1266825" y="1063257"/>
            <a:ext cx="7419975" cy="4804144"/>
          </a:xfrm>
        </p:spPr>
        <p:txBody>
          <a:bodyPr/>
          <a:lstStyle/>
          <a:p>
            <a:pPr marL="0" marR="0" algn="just">
              <a:spcBef>
                <a:spcPts val="0"/>
              </a:spcBef>
              <a:spcAft>
                <a:spcPts val="0"/>
              </a:spcAft>
            </a:pPr>
            <a:r>
              <a:rPr lang="en-US" sz="1800" b="1" dirty="0">
                <a:latin typeface="Times New Roman"/>
                <a:ea typeface="Times New Roman"/>
              </a:rPr>
              <a:t>Counties have Duty to Protect Water Quality:</a:t>
            </a:r>
          </a:p>
          <a:p>
            <a:pPr marL="0" marR="0" algn="just">
              <a:spcBef>
                <a:spcPts val="0"/>
              </a:spcBef>
              <a:spcAft>
                <a:spcPts val="0"/>
              </a:spcAft>
            </a:pPr>
            <a:endParaRPr lang="en-US" sz="1800" dirty="0">
              <a:latin typeface="Times New Roman"/>
              <a:ea typeface="Times New Roman"/>
            </a:endParaRPr>
          </a:p>
          <a:p>
            <a:pPr marL="0" marR="0" algn="just">
              <a:spcBef>
                <a:spcPts val="0"/>
              </a:spcBef>
              <a:spcAft>
                <a:spcPts val="0"/>
              </a:spcAft>
            </a:pPr>
            <a:endParaRPr lang="en-US" sz="1800" dirty="0">
              <a:latin typeface="Times New Roman"/>
              <a:ea typeface="Times New Roman"/>
            </a:endParaRPr>
          </a:p>
          <a:p>
            <a:pPr marL="0" marR="0" algn="just">
              <a:spcBef>
                <a:spcPts val="0"/>
              </a:spcBef>
              <a:spcAft>
                <a:spcPts val="0"/>
              </a:spcAft>
            </a:pPr>
            <a:r>
              <a:rPr lang="en-US" sz="1800" dirty="0">
                <a:latin typeface="Times New Roman"/>
                <a:ea typeface="Times New Roman"/>
              </a:rPr>
              <a:t>GMA Statutes:</a:t>
            </a:r>
          </a:p>
          <a:p>
            <a:pPr marL="0" marR="0" algn="just">
              <a:spcBef>
                <a:spcPts val="0"/>
              </a:spcBef>
              <a:spcAft>
                <a:spcPts val="0"/>
              </a:spcAft>
            </a:pPr>
            <a:endParaRPr lang="en-US" sz="1800" dirty="0">
              <a:latin typeface="Times New Roman"/>
              <a:ea typeface="Times New Roman"/>
            </a:endParaRPr>
          </a:p>
          <a:p>
            <a:pPr marL="0" marR="0" algn="just">
              <a:spcBef>
                <a:spcPts val="0"/>
              </a:spcBef>
              <a:spcAft>
                <a:spcPts val="0"/>
              </a:spcAft>
            </a:pPr>
            <a:r>
              <a:rPr lang="en-US" sz="1800" dirty="0">
                <a:latin typeface="Times New Roman"/>
                <a:ea typeface="Times New Roman"/>
              </a:rPr>
              <a:t>RCW 36.70A.070(1): “</a:t>
            </a:r>
            <a:r>
              <a:rPr lang="en-US" sz="1800" i="1" dirty="0">
                <a:latin typeface="Times New Roman"/>
                <a:ea typeface="Times New Roman"/>
              </a:rPr>
              <a:t>[t]he land use element shall provide </a:t>
            </a:r>
            <a:r>
              <a:rPr lang="en-US" sz="1800" b="1" i="1" dirty="0">
                <a:latin typeface="Times New Roman"/>
                <a:ea typeface="Times New Roman"/>
              </a:rPr>
              <a:t>protection</a:t>
            </a:r>
            <a:r>
              <a:rPr lang="en-US" sz="1800" i="1" dirty="0">
                <a:latin typeface="Times New Roman"/>
                <a:ea typeface="Times New Roman"/>
              </a:rPr>
              <a:t> for the </a:t>
            </a:r>
            <a:r>
              <a:rPr lang="en-US" sz="1800" b="1" i="1" dirty="0">
                <a:latin typeface="Times New Roman"/>
                <a:ea typeface="Times New Roman"/>
              </a:rPr>
              <a:t>quality</a:t>
            </a:r>
            <a:r>
              <a:rPr lang="en-US" sz="1800" i="1" dirty="0">
                <a:latin typeface="Times New Roman"/>
                <a:ea typeface="Times New Roman"/>
              </a:rPr>
              <a:t> and quantity used for public water supplies</a:t>
            </a:r>
            <a:r>
              <a:rPr lang="en-US" sz="1800" dirty="0">
                <a:latin typeface="Times New Roman"/>
                <a:ea typeface="Times New Roman"/>
              </a:rPr>
              <a:t>.”</a:t>
            </a:r>
          </a:p>
          <a:p>
            <a:pPr marL="0" marR="0" algn="just">
              <a:spcBef>
                <a:spcPts val="0"/>
              </a:spcBef>
              <a:spcAft>
                <a:spcPts val="0"/>
              </a:spcAft>
            </a:pPr>
            <a:endParaRPr lang="en-US" sz="1800" dirty="0">
              <a:latin typeface="Times New Roman"/>
              <a:ea typeface="Times New Roman"/>
            </a:endParaRPr>
          </a:p>
          <a:p>
            <a:pPr marL="0" marR="0" algn="just">
              <a:spcBef>
                <a:spcPts val="0"/>
              </a:spcBef>
              <a:spcAft>
                <a:spcPts val="0"/>
              </a:spcAft>
            </a:pPr>
            <a:r>
              <a:rPr lang="en-US" sz="1800" dirty="0">
                <a:latin typeface="Times New Roman"/>
                <a:ea typeface="Times New Roman"/>
              </a:rPr>
              <a:t>RCW 36.70A.070(5))( c)(iv):  “</a:t>
            </a:r>
            <a:r>
              <a:rPr lang="en-US" sz="1800" i="1" dirty="0">
                <a:latin typeface="Times New Roman"/>
                <a:ea typeface="Times New Roman"/>
              </a:rPr>
              <a:t>Counties shall include a rural element</a:t>
            </a:r>
            <a:r>
              <a:rPr lang="en-US" sz="1800" dirty="0">
                <a:latin typeface="Times New Roman"/>
                <a:ea typeface="Times New Roman"/>
              </a:rPr>
              <a:t>,” which “shall include measures that apply to rural development and protect the rural character of the area ... by ... </a:t>
            </a:r>
            <a:r>
              <a:rPr lang="en-US" sz="1800" b="1" dirty="0">
                <a:latin typeface="Times New Roman"/>
                <a:ea typeface="Times New Roman"/>
              </a:rPr>
              <a:t>[ </a:t>
            </a:r>
            <a:r>
              <a:rPr lang="en-US" sz="1800" b="1" i="1" dirty="0">
                <a:latin typeface="Times New Roman"/>
                <a:ea typeface="Times New Roman"/>
              </a:rPr>
              <a:t>p </a:t>
            </a:r>
            <a:r>
              <a:rPr lang="en-US" sz="1800" b="1" dirty="0">
                <a:latin typeface="Times New Roman"/>
                <a:ea typeface="Times New Roman"/>
              </a:rPr>
              <a:t>] </a:t>
            </a:r>
            <a:r>
              <a:rPr lang="en-US" sz="1800" b="1" i="1" dirty="0">
                <a:latin typeface="Times New Roman"/>
                <a:ea typeface="Times New Roman"/>
              </a:rPr>
              <a:t>rotecting ... surface water and groundwater resources</a:t>
            </a:r>
            <a:r>
              <a:rPr lang="en-US" sz="1800" dirty="0">
                <a:latin typeface="Times New Roman"/>
                <a:ea typeface="Times New Roman"/>
              </a:rPr>
              <a:t>....” </a:t>
            </a:r>
          </a:p>
          <a:p>
            <a:pPr marL="0" marR="0" algn="just">
              <a:spcBef>
                <a:spcPts val="0"/>
              </a:spcBef>
              <a:spcAft>
                <a:spcPts val="0"/>
              </a:spcAft>
            </a:pPr>
            <a:endParaRPr lang="en-US" sz="1800" dirty="0">
              <a:latin typeface="Times New Roman"/>
              <a:ea typeface="Times New Roman"/>
            </a:endParaRPr>
          </a:p>
          <a:p>
            <a:pPr marL="0" marR="0" algn="just">
              <a:spcBef>
                <a:spcPts val="0"/>
              </a:spcBef>
              <a:spcAft>
                <a:spcPts val="0"/>
              </a:spcAft>
            </a:pPr>
            <a:r>
              <a:rPr lang="en-US" sz="1800" dirty="0">
                <a:latin typeface="Times New Roman"/>
                <a:ea typeface="Times New Roman"/>
              </a:rPr>
              <a:t>State Supreme Court ruled that Western Board properly found County policies to fail to protect water quality as opposed to enhancing by its findings that water protection standards didn’t apply throughout entire county and that protection measures that allowed homeowners to do their own septic inspections instead of using professional inspectors were ineffective. </a:t>
            </a:r>
          </a:p>
        </p:txBody>
      </p:sp>
    </p:spTree>
    <p:extLst>
      <p:ext uri="{BB962C8B-B14F-4D97-AF65-F5344CB8AC3E}">
        <p14:creationId xmlns:p14="http://schemas.microsoft.com/office/powerpoint/2010/main" val="42426676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i="1" dirty="0">
                <a:effectLst/>
                <a:latin typeface="Times New Roman"/>
                <a:ea typeface="Times New Roman"/>
              </a:rPr>
              <a:t>Whatcom County v. Western Washington Growth Management Hearings Board, (WA Supreme No. 91475–3)</a:t>
            </a:r>
            <a:endParaRPr lang="en-US" sz="2400" dirty="0"/>
          </a:p>
        </p:txBody>
      </p:sp>
      <p:sp>
        <p:nvSpPr>
          <p:cNvPr id="3" name="Content Placeholder 2"/>
          <p:cNvSpPr>
            <a:spLocks noGrp="1"/>
          </p:cNvSpPr>
          <p:nvPr>
            <p:ph idx="1"/>
          </p:nvPr>
        </p:nvSpPr>
        <p:spPr>
          <a:xfrm>
            <a:off x="1266825" y="1063257"/>
            <a:ext cx="7419975" cy="4804144"/>
          </a:xfrm>
        </p:spPr>
        <p:txBody>
          <a:bodyPr/>
          <a:lstStyle/>
          <a:p>
            <a:pPr marL="0" marR="0" algn="just">
              <a:spcBef>
                <a:spcPts val="0"/>
              </a:spcBef>
              <a:spcAft>
                <a:spcPts val="0"/>
              </a:spcAft>
            </a:pPr>
            <a:r>
              <a:rPr lang="en-US" sz="1800" b="1" dirty="0">
                <a:latin typeface="Times New Roman"/>
                <a:ea typeface="Times New Roman"/>
              </a:rPr>
              <a:t>However, duty to protect water quality doesn’t extend to enhancing it:</a:t>
            </a:r>
          </a:p>
          <a:p>
            <a:pPr marL="0" marR="0" algn="just">
              <a:spcBef>
                <a:spcPts val="0"/>
              </a:spcBef>
              <a:spcAft>
                <a:spcPts val="0"/>
              </a:spcAft>
            </a:pPr>
            <a:endParaRPr lang="en-US" sz="1800" dirty="0">
              <a:latin typeface="Times New Roman"/>
              <a:ea typeface="Times New Roman"/>
            </a:endParaRPr>
          </a:p>
          <a:p>
            <a:pPr marL="0" marR="0" algn="just">
              <a:spcBef>
                <a:spcPts val="0"/>
              </a:spcBef>
              <a:spcAft>
                <a:spcPts val="0"/>
              </a:spcAft>
            </a:pPr>
            <a:endParaRPr lang="en-US" sz="1800" dirty="0">
              <a:latin typeface="Times New Roman"/>
              <a:ea typeface="Times New Roman"/>
            </a:endParaRPr>
          </a:p>
          <a:p>
            <a:pPr marL="0" marR="0" algn="just">
              <a:spcBef>
                <a:spcPts val="0"/>
              </a:spcBef>
              <a:spcAft>
                <a:spcPts val="0"/>
              </a:spcAft>
            </a:pPr>
            <a:r>
              <a:rPr lang="en-US" sz="1800" dirty="0">
                <a:latin typeface="Times New Roman"/>
                <a:ea typeface="Times New Roman"/>
              </a:rPr>
              <a:t>GMA Statutes:</a:t>
            </a:r>
          </a:p>
          <a:p>
            <a:pPr marL="0" marR="0" algn="just">
              <a:spcBef>
                <a:spcPts val="0"/>
              </a:spcBef>
              <a:spcAft>
                <a:spcPts val="0"/>
              </a:spcAft>
            </a:pPr>
            <a:endParaRPr lang="en-US" sz="1800" dirty="0">
              <a:latin typeface="Times New Roman"/>
              <a:ea typeface="Times New Roman"/>
            </a:endParaRPr>
          </a:p>
          <a:p>
            <a:pPr marL="0" marR="0" algn="just">
              <a:spcBef>
                <a:spcPts val="0"/>
              </a:spcBef>
              <a:spcAft>
                <a:spcPts val="0"/>
              </a:spcAft>
            </a:pPr>
            <a:r>
              <a:rPr lang="en-US" sz="1800" dirty="0">
                <a:solidFill>
                  <a:srgbClr val="212121"/>
                </a:solidFill>
              </a:rPr>
              <a:t>It is a </a:t>
            </a:r>
            <a:r>
              <a:rPr lang="en-US" sz="1800" b="1" i="1" dirty="0">
                <a:solidFill>
                  <a:srgbClr val="212121"/>
                </a:solidFill>
              </a:rPr>
              <a:t>goal</a:t>
            </a:r>
            <a:r>
              <a:rPr lang="en-US" sz="1800" dirty="0">
                <a:solidFill>
                  <a:srgbClr val="212121"/>
                </a:solidFill>
              </a:rPr>
              <a:t> of the GMA to “[</a:t>
            </a:r>
            <a:r>
              <a:rPr lang="en-US" sz="1800" i="1" dirty="0">
                <a:solidFill>
                  <a:srgbClr val="212121"/>
                </a:solidFill>
              </a:rPr>
              <a:t>p]rotect the environment and enhance the state's high quality of life, including air and water quality</a:t>
            </a:r>
            <a:r>
              <a:rPr lang="en-US" sz="1800" dirty="0">
                <a:solidFill>
                  <a:srgbClr val="212121"/>
                </a:solidFill>
              </a:rPr>
              <a:t>.” </a:t>
            </a:r>
            <a:r>
              <a:rPr lang="en-US" sz="1800" dirty="0">
                <a:hlinkClick r:id="rId2"/>
              </a:rPr>
              <a:t>RCW 36.70A.020(10)</a:t>
            </a:r>
            <a:r>
              <a:rPr lang="en-US" sz="1800" dirty="0">
                <a:solidFill>
                  <a:srgbClr val="212121"/>
                </a:solidFill>
              </a:rPr>
              <a:t> (emphasis added).  </a:t>
            </a:r>
          </a:p>
          <a:p>
            <a:pPr marL="0" marR="0" algn="just">
              <a:spcBef>
                <a:spcPts val="0"/>
              </a:spcBef>
              <a:spcAft>
                <a:spcPts val="0"/>
              </a:spcAft>
            </a:pPr>
            <a:endParaRPr lang="en-US" sz="1800" dirty="0">
              <a:solidFill>
                <a:srgbClr val="212121"/>
              </a:solidFill>
              <a:latin typeface="Times New Roman"/>
              <a:ea typeface="Times New Roman"/>
            </a:endParaRPr>
          </a:p>
          <a:p>
            <a:pPr marL="0" marR="0" algn="just">
              <a:spcBef>
                <a:spcPts val="0"/>
              </a:spcBef>
              <a:spcAft>
                <a:spcPts val="0"/>
              </a:spcAft>
            </a:pPr>
            <a:r>
              <a:rPr lang="en-US" sz="1800" dirty="0">
                <a:solidFill>
                  <a:srgbClr val="212121"/>
                </a:solidFill>
                <a:latin typeface="Times New Roman"/>
                <a:ea typeface="Times New Roman"/>
              </a:rPr>
              <a:t>Enhancement only a goal, </a:t>
            </a:r>
            <a:r>
              <a:rPr lang="en-US" sz="1800" b="1" dirty="0">
                <a:solidFill>
                  <a:srgbClr val="212121"/>
                </a:solidFill>
                <a:latin typeface="Times New Roman"/>
                <a:ea typeface="Times New Roman"/>
              </a:rPr>
              <a:t>not a requirement. </a:t>
            </a:r>
            <a:endParaRPr lang="en-US" sz="1800" b="1" dirty="0">
              <a:latin typeface="Times New Roman"/>
              <a:ea typeface="Times New Roman"/>
            </a:endParaRPr>
          </a:p>
          <a:p>
            <a:pPr marL="0" marR="0" algn="just">
              <a:spcBef>
                <a:spcPts val="0"/>
              </a:spcBef>
              <a:spcAft>
                <a:spcPts val="0"/>
              </a:spcAft>
            </a:pPr>
            <a:endParaRPr lang="en-US" sz="1800" dirty="0">
              <a:latin typeface="Times New Roman"/>
              <a:ea typeface="Times New Roman"/>
            </a:endParaRPr>
          </a:p>
        </p:txBody>
      </p:sp>
    </p:spTree>
    <p:extLst>
      <p:ext uri="{BB962C8B-B14F-4D97-AF65-F5344CB8AC3E}">
        <p14:creationId xmlns:p14="http://schemas.microsoft.com/office/powerpoint/2010/main" val="80406819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Times New Roman" pitchFamily="18" charset="0"/>
                <a:cs typeface="Times New Roman" pitchFamily="18" charset="0"/>
              </a:rPr>
              <a:t>Nowhere to Turn? – City Initiated Site Specific Rezones </a:t>
            </a:r>
            <a:br>
              <a:rPr lang="en-US" sz="1800" dirty="0">
                <a:latin typeface="Times New Roman" pitchFamily="18" charset="0"/>
                <a:cs typeface="Times New Roman" pitchFamily="18" charset="0"/>
              </a:rPr>
            </a:br>
            <a:r>
              <a:rPr lang="en-US" sz="1800" dirty="0">
                <a:latin typeface="Times New Roman" pitchFamily="18" charset="0"/>
                <a:cs typeface="Times New Roman" pitchFamily="18" charset="0"/>
              </a:rPr>
              <a:t>Schnitzer West LLC v. City of Puyallup, WA Ct. of Appeals, 47900-1-II</a:t>
            </a:r>
          </a:p>
        </p:txBody>
      </p:sp>
      <p:sp>
        <p:nvSpPr>
          <p:cNvPr id="3" name="Content Placeholder 2"/>
          <p:cNvSpPr>
            <a:spLocks noGrp="1"/>
          </p:cNvSpPr>
          <p:nvPr>
            <p:ph idx="1"/>
          </p:nvPr>
        </p:nvSpPr>
        <p:spPr/>
        <p:txBody>
          <a:bodyPr/>
          <a:lstStyle/>
          <a:p>
            <a:pPr marL="0" indent="0" algn="just"/>
            <a:r>
              <a:rPr lang="en-US" sz="1800" dirty="0">
                <a:latin typeface="Times New Roman"/>
                <a:cs typeface="Times New Roman"/>
              </a:rPr>
              <a:t>Facts:</a:t>
            </a:r>
          </a:p>
          <a:p>
            <a:pPr marL="0" indent="0" algn="just"/>
            <a:endParaRPr lang="en-US" sz="1800" dirty="0">
              <a:latin typeface="Times New Roman"/>
              <a:cs typeface="Times New Roman"/>
            </a:endParaRPr>
          </a:p>
          <a:p>
            <a:pPr marL="0" indent="0" algn="just"/>
            <a:r>
              <a:rPr lang="en-US" sz="1800" dirty="0">
                <a:latin typeface="Times New Roman"/>
                <a:cs typeface="Times New Roman"/>
              </a:rPr>
              <a:t>Case involves a legal challenge to a site specific extension of an overlay zone. </a:t>
            </a:r>
          </a:p>
          <a:p>
            <a:pPr marL="0" indent="0" algn="just"/>
            <a:endParaRPr lang="en-US" sz="1800" dirty="0">
              <a:latin typeface="Times New Roman"/>
              <a:cs typeface="Times New Roman"/>
            </a:endParaRPr>
          </a:p>
          <a:p>
            <a:pPr marL="0" indent="0" algn="just"/>
            <a:r>
              <a:rPr lang="en-US" sz="1800" dirty="0">
                <a:latin typeface="Times New Roman"/>
                <a:cs typeface="Times New Roman"/>
              </a:rPr>
              <a:t>In 2009, the City formally adopted an amendment to its comprehensive plan that created the “Shaw–East Pioneer Overlay Zone” (SPO), which the City considers to be a gateway area.</a:t>
            </a:r>
            <a:endParaRPr lang="en-US" sz="1800" baseline="30000" dirty="0">
              <a:latin typeface="Times New Roman"/>
              <a:cs typeface="Times New Roman"/>
            </a:endParaRPr>
          </a:p>
          <a:p>
            <a:pPr marL="0" indent="0" algn="just"/>
            <a:endParaRPr lang="en-US" sz="1800" dirty="0">
              <a:latin typeface="Times New Roman"/>
              <a:cs typeface="Times New Roman"/>
            </a:endParaRPr>
          </a:p>
          <a:p>
            <a:pPr marL="0" indent="0" algn="just"/>
            <a:r>
              <a:rPr lang="en-US" sz="1800" dirty="0">
                <a:latin typeface="Times New Roman"/>
                <a:cs typeface="Times New Roman"/>
              </a:rPr>
              <a:t>The City wanted to use the overlay zone to create additional performance standards to encourage quality development in that area while allowing flexibility and creativity, create a walkable, safe, and pedestrian-friendly community, and use low-impact development principles. </a:t>
            </a:r>
          </a:p>
        </p:txBody>
      </p:sp>
    </p:spTree>
    <p:extLst>
      <p:ext uri="{BB962C8B-B14F-4D97-AF65-F5344CB8AC3E}">
        <p14:creationId xmlns:p14="http://schemas.microsoft.com/office/powerpoint/2010/main" val="424421186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Times New Roman" pitchFamily="18" charset="0"/>
                <a:cs typeface="Times New Roman" pitchFamily="18" charset="0"/>
              </a:rPr>
              <a:t>Nowhere to Turn? – City Initiated Site Specific Rezones </a:t>
            </a:r>
            <a:br>
              <a:rPr lang="en-US" sz="1800" dirty="0">
                <a:latin typeface="Times New Roman" pitchFamily="18" charset="0"/>
                <a:cs typeface="Times New Roman" pitchFamily="18" charset="0"/>
              </a:rPr>
            </a:br>
            <a:r>
              <a:rPr lang="en-US" sz="1800" dirty="0">
                <a:latin typeface="Times New Roman" pitchFamily="18" charset="0"/>
                <a:cs typeface="Times New Roman" pitchFamily="18" charset="0"/>
              </a:rPr>
              <a:t>Schnitzer West LLC v. City of Puyallup, WA Ct. of Appeals, 47900-1-II</a:t>
            </a:r>
          </a:p>
        </p:txBody>
      </p:sp>
      <p:sp>
        <p:nvSpPr>
          <p:cNvPr id="3" name="Content Placeholder 2"/>
          <p:cNvSpPr>
            <a:spLocks noGrp="1"/>
          </p:cNvSpPr>
          <p:nvPr>
            <p:ph idx="1"/>
          </p:nvPr>
        </p:nvSpPr>
        <p:spPr/>
        <p:txBody>
          <a:bodyPr/>
          <a:lstStyle/>
          <a:p>
            <a:pPr marL="0" indent="0" algn="just"/>
            <a:r>
              <a:rPr lang="en-US" sz="2000" dirty="0">
                <a:latin typeface="Times New Roman"/>
                <a:cs typeface="Times New Roman"/>
              </a:rPr>
              <a:t>Facts:</a:t>
            </a:r>
          </a:p>
          <a:p>
            <a:endParaRPr lang="en-US" sz="2000" dirty="0">
              <a:latin typeface="Times New Roman"/>
              <a:cs typeface="Times New Roman"/>
            </a:endParaRPr>
          </a:p>
          <a:p>
            <a:pPr marL="0" indent="0">
              <a:spcBef>
                <a:spcPts val="0"/>
              </a:spcBef>
            </a:pPr>
            <a:r>
              <a:rPr lang="en-US" sz="2000" dirty="0">
                <a:latin typeface="Times New Roman"/>
                <a:cs typeface="Times New Roman"/>
              </a:rPr>
              <a:t>When the City adopted the SPO zone, Schnitzer’s property, composed of three parcels totaling 22 acres, was located just outside city limits adjacent to the SPO zone. </a:t>
            </a:r>
          </a:p>
          <a:p>
            <a:pPr marL="0" indent="0">
              <a:spcBef>
                <a:spcPts val="0"/>
              </a:spcBef>
            </a:pPr>
            <a:endParaRPr lang="en-US" sz="2000" dirty="0">
              <a:latin typeface="Times New Roman"/>
              <a:cs typeface="Times New Roman"/>
            </a:endParaRPr>
          </a:p>
          <a:p>
            <a:pPr marL="0" indent="0">
              <a:spcBef>
                <a:spcPts val="0"/>
              </a:spcBef>
            </a:pPr>
            <a:r>
              <a:rPr lang="en-US" sz="2000" dirty="0">
                <a:latin typeface="Times New Roman"/>
                <a:cs typeface="Times New Roman"/>
              </a:rPr>
              <a:t>Schnitzer’s property was subsequently annexed along with 10 other commercially zoned properties, but the SPO overlay wasn’t extended to the annexation area upon annexation.  </a:t>
            </a:r>
          </a:p>
          <a:p>
            <a:pPr marL="0" indent="0">
              <a:spcBef>
                <a:spcPts val="0"/>
              </a:spcBef>
            </a:pPr>
            <a:endParaRPr lang="en-US" sz="2000" dirty="0">
              <a:latin typeface="Times New Roman"/>
              <a:cs typeface="Times New Roman"/>
            </a:endParaRPr>
          </a:p>
          <a:p>
            <a:pPr marL="0" indent="0">
              <a:spcBef>
                <a:spcPts val="0"/>
              </a:spcBef>
            </a:pPr>
            <a:r>
              <a:rPr lang="en-US" sz="2000" dirty="0">
                <a:latin typeface="Times New Roman"/>
                <a:cs typeface="Times New Roman"/>
              </a:rPr>
              <a:t>In 2013, a year after annexation, Schnitzer requested and was given a rezone to convert a portion of his property from Business Park to Limited Manufacturing so that Schnitzer could build a 470,000 square foot warehouse. </a:t>
            </a:r>
          </a:p>
          <a:p>
            <a:endParaRPr lang="en-US" sz="1800" dirty="0"/>
          </a:p>
          <a:p>
            <a:endParaRPr lang="en-US" sz="1800" dirty="0"/>
          </a:p>
          <a:p>
            <a:endParaRPr lang="en-US" sz="1800" dirty="0">
              <a:latin typeface="Times New Roman"/>
              <a:cs typeface="Times New Roman"/>
            </a:endParaRPr>
          </a:p>
        </p:txBody>
      </p:sp>
    </p:spTree>
    <p:extLst>
      <p:ext uri="{BB962C8B-B14F-4D97-AF65-F5344CB8AC3E}">
        <p14:creationId xmlns:p14="http://schemas.microsoft.com/office/powerpoint/2010/main" val="31430094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Times New Roman" pitchFamily="18" charset="0"/>
                <a:cs typeface="Times New Roman" pitchFamily="18" charset="0"/>
              </a:rPr>
              <a:t>Nowhere to Turn? – City Initiated Site Specific Rezones </a:t>
            </a:r>
            <a:br>
              <a:rPr lang="en-US" sz="1800" dirty="0">
                <a:latin typeface="Times New Roman" pitchFamily="18" charset="0"/>
                <a:cs typeface="Times New Roman" pitchFamily="18" charset="0"/>
              </a:rPr>
            </a:br>
            <a:r>
              <a:rPr lang="en-US" sz="1800" dirty="0">
                <a:latin typeface="Times New Roman" pitchFamily="18" charset="0"/>
                <a:cs typeface="Times New Roman" pitchFamily="18" charset="0"/>
              </a:rPr>
              <a:t>Schnitzer West LLC v. City of Puyallup, WA Ct. of Appeals, 47900-1-II</a:t>
            </a:r>
          </a:p>
        </p:txBody>
      </p:sp>
      <p:sp>
        <p:nvSpPr>
          <p:cNvPr id="3" name="Content Placeholder 2"/>
          <p:cNvSpPr>
            <a:spLocks noGrp="1"/>
          </p:cNvSpPr>
          <p:nvPr>
            <p:ph idx="1"/>
          </p:nvPr>
        </p:nvSpPr>
        <p:spPr/>
        <p:txBody>
          <a:bodyPr/>
          <a:lstStyle/>
          <a:p>
            <a:pPr marL="0" indent="0" algn="just"/>
            <a:r>
              <a:rPr lang="en-US" sz="2400" dirty="0">
                <a:latin typeface="Times New Roman"/>
                <a:cs typeface="Times New Roman"/>
              </a:rPr>
              <a:t>Facts:</a:t>
            </a:r>
          </a:p>
          <a:p>
            <a:endParaRPr lang="en-US" sz="1800" dirty="0"/>
          </a:p>
          <a:p>
            <a:pPr marL="0" indent="0">
              <a:spcBef>
                <a:spcPts val="0"/>
              </a:spcBef>
            </a:pPr>
            <a:r>
              <a:rPr lang="en-US" sz="2000" dirty="0">
                <a:latin typeface="Times New Roman"/>
                <a:cs typeface="Times New Roman"/>
              </a:rPr>
              <a:t>In January 2014, following the election of two new city council members, the City adopted an emergency moratorium on all parcels within the recently annexed area, including the Schnitzer Property.</a:t>
            </a:r>
            <a:r>
              <a:rPr lang="en-US" sz="2000" baseline="30000" dirty="0">
                <a:latin typeface="Times New Roman"/>
                <a:cs typeface="Times New Roman"/>
              </a:rPr>
              <a:t> </a:t>
            </a:r>
          </a:p>
          <a:p>
            <a:pPr marL="0" indent="0">
              <a:spcBef>
                <a:spcPts val="0"/>
              </a:spcBef>
            </a:pPr>
            <a:endParaRPr lang="en-US" sz="2000" baseline="30000" dirty="0">
              <a:latin typeface="Times New Roman"/>
              <a:cs typeface="Times New Roman"/>
            </a:endParaRPr>
          </a:p>
          <a:p>
            <a:pPr marL="0" indent="0">
              <a:spcBef>
                <a:spcPts val="0"/>
              </a:spcBef>
            </a:pPr>
            <a:r>
              <a:rPr lang="en-US" sz="2000" dirty="0">
                <a:latin typeface="Times New Roman"/>
                <a:cs typeface="Times New Roman"/>
              </a:rPr>
              <a:t>The stated purpose of the moratorium was to provide the City with sufficient time to consider whether to extend the SPO into all zones within the annexation area. </a:t>
            </a:r>
          </a:p>
          <a:p>
            <a:pPr marL="0" indent="0">
              <a:spcBef>
                <a:spcPts val="0"/>
              </a:spcBef>
            </a:pPr>
            <a:endParaRPr lang="en-US" sz="2000" dirty="0">
              <a:latin typeface="Times New Roman"/>
              <a:cs typeface="Times New Roman"/>
            </a:endParaRPr>
          </a:p>
          <a:p>
            <a:pPr marL="0" indent="0">
              <a:spcBef>
                <a:spcPts val="0"/>
              </a:spcBef>
            </a:pPr>
            <a:r>
              <a:rPr lang="en-US" sz="2000" dirty="0">
                <a:latin typeface="Times New Roman"/>
                <a:cs typeface="Times New Roman"/>
              </a:rPr>
              <a:t>In Schnitzer's view, the City had ulterior motives. Schnitzer believed that, in reality, the proposed moratorium was a retaliatory measure designed to frustrate his development proposal.</a:t>
            </a:r>
          </a:p>
          <a:p>
            <a:endParaRPr lang="en-US" sz="1800" dirty="0"/>
          </a:p>
          <a:p>
            <a:endParaRPr lang="en-US" sz="1800" dirty="0"/>
          </a:p>
          <a:p>
            <a:endParaRPr lang="en-US" sz="1800" dirty="0">
              <a:latin typeface="Times New Roman"/>
              <a:cs typeface="Times New Roman"/>
            </a:endParaRPr>
          </a:p>
        </p:txBody>
      </p:sp>
    </p:spTree>
    <p:extLst>
      <p:ext uri="{BB962C8B-B14F-4D97-AF65-F5344CB8AC3E}">
        <p14:creationId xmlns:p14="http://schemas.microsoft.com/office/powerpoint/2010/main" val="278523959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Times New Roman" pitchFamily="18" charset="0"/>
                <a:cs typeface="Times New Roman" pitchFamily="18" charset="0"/>
              </a:rPr>
              <a:t>Nowhere to Turn? – City Initiated Site Specific Rezones </a:t>
            </a:r>
            <a:br>
              <a:rPr lang="en-US" sz="1800" dirty="0">
                <a:latin typeface="Times New Roman" pitchFamily="18" charset="0"/>
                <a:cs typeface="Times New Roman" pitchFamily="18" charset="0"/>
              </a:rPr>
            </a:br>
            <a:r>
              <a:rPr lang="en-US" sz="1800" dirty="0">
                <a:latin typeface="Times New Roman" pitchFamily="18" charset="0"/>
                <a:cs typeface="Times New Roman" pitchFamily="18" charset="0"/>
              </a:rPr>
              <a:t>Schnitzer West LLC v. City of Puyallup, WA Ct. of Appeals, 47900-1-II</a:t>
            </a:r>
          </a:p>
        </p:txBody>
      </p:sp>
      <p:sp>
        <p:nvSpPr>
          <p:cNvPr id="3" name="Content Placeholder 2"/>
          <p:cNvSpPr>
            <a:spLocks noGrp="1"/>
          </p:cNvSpPr>
          <p:nvPr>
            <p:ph idx="1"/>
          </p:nvPr>
        </p:nvSpPr>
        <p:spPr/>
        <p:txBody>
          <a:bodyPr/>
          <a:lstStyle/>
          <a:p>
            <a:pPr marL="0" indent="0" algn="just"/>
            <a:r>
              <a:rPr lang="en-US" sz="2400" dirty="0">
                <a:latin typeface="Times New Roman"/>
                <a:cs typeface="Times New Roman"/>
              </a:rPr>
              <a:t>Facts:</a:t>
            </a:r>
          </a:p>
          <a:p>
            <a:endParaRPr lang="en-US" sz="1800" dirty="0"/>
          </a:p>
          <a:p>
            <a:pPr marL="0" indent="0">
              <a:spcBef>
                <a:spcPts val="0"/>
              </a:spcBef>
            </a:pPr>
            <a:r>
              <a:rPr lang="en-US" sz="1800" dirty="0"/>
              <a:t>In April 2014, the planning commission reviewed the potential SPO expansion during the moratorium, and determined that there was no basis to extend the SPO into any portion of the annexation area, including the Schnitzer Property. </a:t>
            </a:r>
          </a:p>
          <a:p>
            <a:pPr marL="0" indent="0">
              <a:spcBef>
                <a:spcPts val="0"/>
              </a:spcBef>
            </a:pPr>
            <a:endParaRPr lang="en-US" sz="1800" dirty="0"/>
          </a:p>
          <a:p>
            <a:pPr marL="0" indent="0">
              <a:spcBef>
                <a:spcPts val="0"/>
              </a:spcBef>
            </a:pPr>
            <a:r>
              <a:rPr lang="en-US" sz="1800" dirty="0"/>
              <a:t>The City Council ultimately decided to only extend a modified version of the SPO zone to Schnitzer’s three parcels and no other part of the annexation area.</a:t>
            </a:r>
          </a:p>
          <a:p>
            <a:pPr marL="0" indent="0">
              <a:spcBef>
                <a:spcPts val="0"/>
              </a:spcBef>
            </a:pPr>
            <a:endParaRPr lang="en-US" sz="1800" dirty="0"/>
          </a:p>
          <a:p>
            <a:pPr marL="0" indent="0">
              <a:spcBef>
                <a:spcPts val="0"/>
              </a:spcBef>
            </a:pPr>
            <a:r>
              <a:rPr lang="en-US" sz="1800" dirty="0"/>
              <a:t>The modified SPO zone imposed numerous additional restrictions on Schnitzer’s property, including a maximum building size of 125,000 square feet</a:t>
            </a:r>
          </a:p>
          <a:p>
            <a:endParaRPr lang="en-US" sz="1800" dirty="0">
              <a:latin typeface="Times New Roman"/>
              <a:cs typeface="Times New Roman"/>
            </a:endParaRPr>
          </a:p>
          <a:p>
            <a:endParaRPr lang="en-US" sz="1800" dirty="0">
              <a:latin typeface="Times New Roman"/>
              <a:cs typeface="Times New Roman"/>
            </a:endParaRPr>
          </a:p>
        </p:txBody>
      </p:sp>
    </p:spTree>
    <p:extLst>
      <p:ext uri="{BB962C8B-B14F-4D97-AF65-F5344CB8AC3E}">
        <p14:creationId xmlns:p14="http://schemas.microsoft.com/office/powerpoint/2010/main" val="62530533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Times New Roman" pitchFamily="18" charset="0"/>
                <a:cs typeface="Times New Roman" pitchFamily="18" charset="0"/>
              </a:rPr>
              <a:t>Nowhere to Turn? – City Initiated Site Specific Rezones </a:t>
            </a:r>
            <a:br>
              <a:rPr lang="en-US" sz="1800" dirty="0">
                <a:latin typeface="Times New Roman" pitchFamily="18" charset="0"/>
                <a:cs typeface="Times New Roman" pitchFamily="18" charset="0"/>
              </a:rPr>
            </a:br>
            <a:r>
              <a:rPr lang="en-US" sz="1800" dirty="0">
                <a:latin typeface="Times New Roman" pitchFamily="18" charset="0"/>
                <a:cs typeface="Times New Roman" pitchFamily="18" charset="0"/>
              </a:rPr>
              <a:t>Schnitzer West LLC v. City of Puyallup, WA Ct. of Appeals, 47900-1-II</a:t>
            </a:r>
          </a:p>
        </p:txBody>
      </p:sp>
      <p:sp>
        <p:nvSpPr>
          <p:cNvPr id="3" name="Content Placeholder 2"/>
          <p:cNvSpPr>
            <a:spLocks noGrp="1"/>
          </p:cNvSpPr>
          <p:nvPr>
            <p:ph idx="1"/>
          </p:nvPr>
        </p:nvSpPr>
        <p:spPr/>
        <p:txBody>
          <a:bodyPr/>
          <a:lstStyle/>
          <a:p>
            <a:pPr marL="0" indent="0" algn="just">
              <a:spcBef>
                <a:spcPts val="0"/>
              </a:spcBef>
            </a:pPr>
            <a:r>
              <a:rPr lang="en-US" sz="2000" dirty="0">
                <a:latin typeface="Times New Roman"/>
                <a:cs typeface="Times New Roman"/>
              </a:rPr>
              <a:t>Fall Out:</a:t>
            </a:r>
          </a:p>
          <a:p>
            <a:pPr marL="0" algn="just">
              <a:spcBef>
                <a:spcPts val="0"/>
              </a:spcBef>
            </a:pPr>
            <a:endParaRPr lang="en-US" sz="2000" dirty="0">
              <a:latin typeface="Times New Roman"/>
              <a:cs typeface="Times New Roman"/>
            </a:endParaRPr>
          </a:p>
          <a:p>
            <a:pPr marL="0" algn="just">
              <a:spcBef>
                <a:spcPts val="0"/>
              </a:spcBef>
            </a:pPr>
            <a:r>
              <a:rPr lang="en-US" sz="2000" dirty="0">
                <a:latin typeface="Times New Roman"/>
                <a:cs typeface="Times New Roman"/>
              </a:rPr>
              <a:t>Schnitzel files judicial appeal of ordinance applying the modified SPO to his property under the Land Use Petition Act, Chapter 36.70C RCW.</a:t>
            </a:r>
          </a:p>
          <a:p>
            <a:pPr marL="0" algn="just">
              <a:spcBef>
                <a:spcPts val="0"/>
              </a:spcBef>
            </a:pPr>
            <a:endParaRPr lang="en-US" sz="2000" dirty="0">
              <a:latin typeface="Times New Roman"/>
              <a:cs typeface="Times New Roman"/>
            </a:endParaRPr>
          </a:p>
          <a:p>
            <a:pPr marL="0" algn="just">
              <a:spcBef>
                <a:spcPts val="0"/>
              </a:spcBef>
            </a:pPr>
            <a:r>
              <a:rPr lang="en-US" sz="2000" dirty="0">
                <a:latin typeface="Times New Roman"/>
                <a:cs typeface="Times New Roman"/>
              </a:rPr>
              <a:t>Schnitzel’s complaint alleged that the City erroneously treated  the SPO ordinance as a legislative action, when in fact it was a quasi-judicial permitting action that should have been subject to quasi-judicial permitting procedures and protections.</a:t>
            </a:r>
          </a:p>
          <a:p>
            <a:pPr marL="0" algn="just">
              <a:spcBef>
                <a:spcPts val="0"/>
              </a:spcBef>
            </a:pPr>
            <a:endParaRPr lang="en-US" sz="2000" dirty="0">
              <a:latin typeface="Times New Roman"/>
              <a:cs typeface="Times New Roman"/>
            </a:endParaRPr>
          </a:p>
          <a:p>
            <a:pPr marL="0" algn="just">
              <a:spcBef>
                <a:spcPts val="0"/>
              </a:spcBef>
            </a:pPr>
            <a:r>
              <a:rPr lang="en-US" sz="2000" dirty="0">
                <a:latin typeface="Times New Roman"/>
                <a:cs typeface="Times New Roman"/>
              </a:rPr>
              <a:t>Schnitzer also contended that the City singled out his property and unfairly targeted it because the City's constituents disfavored the proposed project.</a:t>
            </a:r>
          </a:p>
          <a:p>
            <a:pPr algn="just"/>
            <a:endParaRPr lang="en-US" sz="1800" dirty="0">
              <a:latin typeface="Times New Roman"/>
              <a:cs typeface="Times New Roman"/>
            </a:endParaRPr>
          </a:p>
        </p:txBody>
      </p:sp>
    </p:spTree>
    <p:extLst>
      <p:ext uri="{BB962C8B-B14F-4D97-AF65-F5344CB8AC3E}">
        <p14:creationId xmlns:p14="http://schemas.microsoft.com/office/powerpoint/2010/main" val="135495503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Times New Roman" pitchFamily="18" charset="0"/>
                <a:cs typeface="Times New Roman" pitchFamily="18" charset="0"/>
              </a:rPr>
              <a:t>Nowhere to Turn? – City Initiated Site Specific Rezones </a:t>
            </a:r>
            <a:br>
              <a:rPr lang="en-US" sz="1800" dirty="0">
                <a:latin typeface="Times New Roman" pitchFamily="18" charset="0"/>
                <a:cs typeface="Times New Roman" pitchFamily="18" charset="0"/>
              </a:rPr>
            </a:br>
            <a:r>
              <a:rPr lang="en-US" sz="1800" dirty="0">
                <a:latin typeface="Times New Roman" pitchFamily="18" charset="0"/>
                <a:cs typeface="Times New Roman" pitchFamily="18" charset="0"/>
              </a:rPr>
              <a:t>Schnitzer West LLC v. City of Puyallup, WA Ct. of Appeals, 47900-1-II</a:t>
            </a:r>
          </a:p>
        </p:txBody>
      </p:sp>
      <p:sp>
        <p:nvSpPr>
          <p:cNvPr id="3" name="Content Placeholder 2"/>
          <p:cNvSpPr>
            <a:spLocks noGrp="1"/>
          </p:cNvSpPr>
          <p:nvPr>
            <p:ph idx="1"/>
          </p:nvPr>
        </p:nvSpPr>
        <p:spPr/>
        <p:txBody>
          <a:bodyPr/>
          <a:lstStyle/>
          <a:p>
            <a:pPr algn="just"/>
            <a:r>
              <a:rPr lang="en-US" sz="1800" dirty="0">
                <a:latin typeface="Times New Roman"/>
                <a:cs typeface="Times New Roman"/>
              </a:rPr>
              <a:t>	</a:t>
            </a:r>
            <a:r>
              <a:rPr lang="en-US" sz="2000" dirty="0">
                <a:latin typeface="Times New Roman"/>
                <a:cs typeface="Times New Roman"/>
              </a:rPr>
              <a:t>City defense:   LUPA only applies to “land use decisions”.  A City initiated site specific rezone isn’t a “land use decision.”  </a:t>
            </a:r>
          </a:p>
          <a:p>
            <a:pPr algn="just"/>
            <a:endParaRPr lang="en-US" sz="1800" dirty="0">
              <a:latin typeface="Times New Roman"/>
              <a:cs typeface="Times New Roman"/>
            </a:endParaRPr>
          </a:p>
          <a:p>
            <a:pPr algn="just"/>
            <a:r>
              <a:rPr lang="en-US" dirty="0">
                <a:latin typeface="Times New Roman"/>
                <a:cs typeface="Times New Roman"/>
              </a:rPr>
              <a:t>Controlling Issue:</a:t>
            </a:r>
          </a:p>
          <a:p>
            <a:pPr algn="just"/>
            <a:endParaRPr lang="en-US" dirty="0">
              <a:latin typeface="Times New Roman"/>
              <a:cs typeface="Times New Roman"/>
            </a:endParaRPr>
          </a:p>
          <a:p>
            <a:pPr algn="just"/>
            <a:r>
              <a:rPr lang="en-US" dirty="0">
                <a:latin typeface="Times New Roman"/>
                <a:cs typeface="Times New Roman"/>
              </a:rPr>
              <a:t>	Does a city/county initiated site specific rezone qualify as a “land use decision” under LUPA?  </a:t>
            </a:r>
          </a:p>
        </p:txBody>
      </p:sp>
    </p:spTree>
    <p:extLst>
      <p:ext uri="{BB962C8B-B14F-4D97-AF65-F5344CB8AC3E}">
        <p14:creationId xmlns:p14="http://schemas.microsoft.com/office/powerpoint/2010/main" val="298680190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Times New Roman" pitchFamily="18" charset="0"/>
                <a:cs typeface="Times New Roman" pitchFamily="18" charset="0"/>
              </a:rPr>
              <a:t>Nowhere to Turn? – City Initiated Site Specific Rezones </a:t>
            </a:r>
            <a:br>
              <a:rPr lang="en-US" sz="1800" dirty="0">
                <a:latin typeface="Times New Roman" pitchFamily="18" charset="0"/>
                <a:cs typeface="Times New Roman" pitchFamily="18" charset="0"/>
              </a:rPr>
            </a:br>
            <a:r>
              <a:rPr lang="en-US" sz="1800" dirty="0">
                <a:latin typeface="Times New Roman" pitchFamily="18" charset="0"/>
                <a:cs typeface="Times New Roman" pitchFamily="18" charset="0"/>
              </a:rPr>
              <a:t>Schnitzer West LLC v. City of Puyallup, WA Ct. of Appeals, 47900-1-II</a:t>
            </a:r>
          </a:p>
        </p:txBody>
      </p:sp>
      <p:sp>
        <p:nvSpPr>
          <p:cNvPr id="3" name="Content Placeholder 2"/>
          <p:cNvSpPr>
            <a:spLocks noGrp="1"/>
          </p:cNvSpPr>
          <p:nvPr>
            <p:ph idx="1"/>
          </p:nvPr>
        </p:nvSpPr>
        <p:spPr/>
        <p:txBody>
          <a:bodyPr/>
          <a:lstStyle/>
          <a:p>
            <a:pPr algn="just"/>
            <a:r>
              <a:rPr lang="en-US" sz="2800" dirty="0">
                <a:latin typeface="Times New Roman"/>
                <a:cs typeface="Times New Roman"/>
              </a:rPr>
              <a:t>The law:</a:t>
            </a:r>
          </a:p>
          <a:p>
            <a:pPr algn="just"/>
            <a:endParaRPr lang="en-US" sz="2800" dirty="0">
              <a:latin typeface="Times New Roman"/>
              <a:cs typeface="Times New Roman"/>
            </a:endParaRPr>
          </a:p>
          <a:p>
            <a:pPr marL="0" algn="just">
              <a:spcBef>
                <a:spcPts val="0"/>
              </a:spcBef>
            </a:pPr>
            <a:r>
              <a:rPr lang="en-US" sz="2800" dirty="0">
                <a:latin typeface="Times New Roman"/>
                <a:cs typeface="Times New Roman"/>
              </a:rPr>
              <a:t>LUPA grants the superior court exclusive jurisdiction to review a local jurisdiction's land use decisions with the exception of decisions subject to review by bodies such as the Growth Management Hearings Board. </a:t>
            </a:r>
            <a:r>
              <a:rPr lang="en-US" sz="2800" dirty="0">
                <a:latin typeface="Times New Roman"/>
                <a:cs typeface="Times New Roman"/>
                <a:hlinkClick r:id="rId3"/>
              </a:rPr>
              <a:t>RCW 36.70C.030(1)(a)(ii)</a:t>
            </a:r>
            <a:r>
              <a:rPr lang="en-US" sz="2800" dirty="0">
                <a:latin typeface="Times New Roman"/>
                <a:cs typeface="Times New Roman"/>
              </a:rPr>
              <a:t>. </a:t>
            </a:r>
          </a:p>
        </p:txBody>
      </p:sp>
    </p:spTree>
    <p:extLst>
      <p:ext uri="{BB962C8B-B14F-4D97-AF65-F5344CB8AC3E}">
        <p14:creationId xmlns:p14="http://schemas.microsoft.com/office/powerpoint/2010/main" val="3712525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Times New Roman" pitchFamily="18" charset="0"/>
                <a:cs typeface="Times New Roman" pitchFamily="18" charset="0"/>
              </a:rPr>
              <a:t>Unit of Measurement</a:t>
            </a:r>
            <a:br>
              <a:rPr lang="en-US" sz="1800" dirty="0">
                <a:latin typeface="Times New Roman" pitchFamily="18" charset="0"/>
                <a:cs typeface="Times New Roman" pitchFamily="18" charset="0"/>
              </a:rPr>
            </a:br>
            <a:r>
              <a:rPr lang="en-US" sz="1800" dirty="0">
                <a:latin typeface="Times New Roman" pitchFamily="18" charset="0"/>
                <a:cs typeface="Times New Roman" pitchFamily="18" charset="0"/>
              </a:rPr>
              <a:t>Murr v. Wisconsin, 582 U.S. __ (2017)</a:t>
            </a:r>
            <a:endParaRPr lang="en-US" sz="1600" dirty="0">
              <a:highlight>
                <a:srgbClr val="FFFF00"/>
              </a:highlight>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marL="0" indent="0" algn="just"/>
            <a:r>
              <a:rPr lang="en-US" sz="2400" dirty="0">
                <a:latin typeface="Times New Roman" panose="02020603050405020304" pitchFamily="18" charset="0"/>
                <a:cs typeface="Times New Roman" panose="02020603050405020304" pitchFamily="18" charset="0"/>
              </a:rPr>
              <a:t>Facts:  </a:t>
            </a:r>
          </a:p>
          <a:p>
            <a:pPr marL="0" indent="0" algn="just"/>
            <a:r>
              <a:rPr lang="en-US" sz="2400" dirty="0">
                <a:latin typeface="Times New Roman" panose="02020603050405020304" pitchFamily="18" charset="0"/>
                <a:cs typeface="Times New Roman" panose="02020603050405020304" pitchFamily="18" charset="0"/>
              </a:rPr>
              <a:t>The Merger</a:t>
            </a:r>
          </a:p>
          <a:p>
            <a:pPr algn="just">
              <a:buFontTx/>
              <a:buChar char="-"/>
            </a:pPr>
            <a:r>
              <a:rPr lang="en-US" sz="2400" dirty="0">
                <a:latin typeface="Times New Roman" panose="02020603050405020304" pitchFamily="18" charset="0"/>
                <a:cs typeface="Times New Roman" panose="02020603050405020304" pitchFamily="18" charset="0"/>
              </a:rPr>
              <a:t>Around 2005 the siblings became interested in moving the cabin on Lot F to a different portion of the lot and selling Lot E to fund the project. </a:t>
            </a:r>
          </a:p>
          <a:p>
            <a:pPr algn="just">
              <a:buFontTx/>
              <a:buChar char="-"/>
            </a:pPr>
            <a:r>
              <a:rPr lang="en-US" sz="2400" dirty="0">
                <a:latin typeface="Times New Roman" panose="02020603050405020304" pitchFamily="18" charset="0"/>
                <a:cs typeface="Times New Roman" panose="02020603050405020304" pitchFamily="18" charset="0"/>
              </a:rPr>
              <a:t>The siblings were advised of the lot merger and attempted to get a variance, which was denied by the St. Croix Board of Adjustment</a:t>
            </a:r>
          </a:p>
          <a:p>
            <a:pPr algn="just">
              <a:buFontTx/>
              <a:buChar char="-"/>
            </a:pPr>
            <a:r>
              <a:rPr lang="en-US" sz="2400" dirty="0">
                <a:latin typeface="Times New Roman" panose="02020603050405020304" pitchFamily="18" charset="0"/>
                <a:cs typeface="Times New Roman" panose="02020603050405020304" pitchFamily="18" charset="0"/>
              </a:rPr>
              <a:t>The siblings allege a takings and lose all the way up the Wisconsin state judicial system.  Petition granted to US Supreme Court.</a:t>
            </a:r>
          </a:p>
          <a:p>
            <a:pPr marL="0" indent="0" algn="just"/>
            <a:endParaRPr lang="en-US" sz="2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951058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Times New Roman" pitchFamily="18" charset="0"/>
                <a:cs typeface="Times New Roman" pitchFamily="18" charset="0"/>
              </a:rPr>
              <a:t>Nowhere to Turn? – City Initiated Site Specific Rezones </a:t>
            </a:r>
            <a:br>
              <a:rPr lang="en-US" sz="1800" dirty="0">
                <a:latin typeface="Times New Roman" pitchFamily="18" charset="0"/>
                <a:cs typeface="Times New Roman" pitchFamily="18" charset="0"/>
              </a:rPr>
            </a:br>
            <a:r>
              <a:rPr lang="en-US" sz="1800" dirty="0">
                <a:latin typeface="Times New Roman" pitchFamily="18" charset="0"/>
                <a:cs typeface="Times New Roman" pitchFamily="18" charset="0"/>
              </a:rPr>
              <a:t>Schnitzer West LLC v. City of Puyallup, WA Ct. of Appeals, 47900-1-II</a:t>
            </a:r>
          </a:p>
        </p:txBody>
      </p:sp>
      <p:sp>
        <p:nvSpPr>
          <p:cNvPr id="3" name="Content Placeholder 2"/>
          <p:cNvSpPr>
            <a:spLocks noGrp="1"/>
          </p:cNvSpPr>
          <p:nvPr>
            <p:ph idx="1"/>
          </p:nvPr>
        </p:nvSpPr>
        <p:spPr/>
        <p:txBody>
          <a:bodyPr/>
          <a:lstStyle/>
          <a:p>
            <a:pPr algn="just"/>
            <a:r>
              <a:rPr lang="en-US" sz="2800" dirty="0">
                <a:latin typeface="Times New Roman"/>
                <a:cs typeface="Times New Roman"/>
              </a:rPr>
              <a:t>RCW 36.70C.020(2):</a:t>
            </a:r>
          </a:p>
          <a:p>
            <a:r>
              <a:rPr lang="en-US" sz="1600" dirty="0">
                <a:latin typeface="Times New Roman"/>
                <a:cs typeface="Times New Roman"/>
              </a:rPr>
              <a:t>“Land use decision” means a final determination by a local jurisdiction's body or officer with the highest level of authority to make the determination, including those with authority to hear appeals, on:</a:t>
            </a:r>
          </a:p>
          <a:p>
            <a:r>
              <a:rPr lang="en-US" sz="1600" dirty="0">
                <a:latin typeface="Times New Roman"/>
                <a:cs typeface="Times New Roman"/>
              </a:rPr>
              <a:t>(a) An </a:t>
            </a:r>
            <a:r>
              <a:rPr lang="en-US" sz="1800" b="1" u="sng" dirty="0">
                <a:latin typeface="Times New Roman"/>
                <a:cs typeface="Times New Roman"/>
              </a:rPr>
              <a:t>application</a:t>
            </a:r>
            <a:r>
              <a:rPr lang="en-US" sz="1600" dirty="0">
                <a:latin typeface="Times New Roman"/>
                <a:cs typeface="Times New Roman"/>
              </a:rPr>
              <a:t> for a </a:t>
            </a:r>
            <a:r>
              <a:rPr lang="en-US" sz="1600" b="1" dirty="0">
                <a:latin typeface="Times New Roman"/>
                <a:cs typeface="Times New Roman"/>
              </a:rPr>
              <a:t>project permit or other governmental approval </a:t>
            </a:r>
            <a:r>
              <a:rPr lang="en-US" sz="1600" dirty="0">
                <a:latin typeface="Times New Roman"/>
                <a:cs typeface="Times New Roman"/>
              </a:rPr>
              <a:t>required by law before real property may be improved, developed, modified, sold, transferred, or used, but excluding applications for permits or approvals to use, vacate, or transfer streets, parks, and similar types of public property; excluding applications for legislative approvals such as area-wide rezones and annexations; and excluding applications for business licenses;</a:t>
            </a:r>
          </a:p>
          <a:p>
            <a:r>
              <a:rPr lang="en-US" sz="1600" dirty="0">
                <a:latin typeface="Times New Roman"/>
                <a:cs typeface="Times New Roman"/>
              </a:rPr>
              <a:t>(b) An interpretative or declaratory decision regarding the application to a specific property of zoning or other ordinances or rules regulating the improvement, development, modification, maintenance, or use of real property; and</a:t>
            </a:r>
          </a:p>
          <a:p>
            <a:r>
              <a:rPr lang="en-US" sz="1600" dirty="0">
                <a:latin typeface="Times New Roman"/>
                <a:cs typeface="Times New Roman"/>
              </a:rPr>
              <a:t>(c) The enforcement by a local jurisdiction of ordinances regulating the improvement, development, modification, maintenance, or use of real property. However, when a local jurisdiction is required by law to enforce the ordinances in a court of limited jurisdiction, a petition may not be brought under this chapter.</a:t>
            </a:r>
          </a:p>
          <a:p>
            <a:pPr algn="just"/>
            <a:endParaRPr lang="en-US" sz="2800" dirty="0">
              <a:latin typeface="Times New Roman"/>
              <a:cs typeface="Times New Roman"/>
            </a:endParaRPr>
          </a:p>
          <a:p>
            <a:pPr algn="just"/>
            <a:endParaRPr lang="en-US" sz="1200" dirty="0">
              <a:latin typeface="Times New Roman"/>
              <a:cs typeface="Times New Roman"/>
            </a:endParaRPr>
          </a:p>
        </p:txBody>
      </p:sp>
    </p:spTree>
    <p:extLst>
      <p:ext uri="{BB962C8B-B14F-4D97-AF65-F5344CB8AC3E}">
        <p14:creationId xmlns:p14="http://schemas.microsoft.com/office/powerpoint/2010/main" val="16292014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Times New Roman" pitchFamily="18" charset="0"/>
                <a:cs typeface="Times New Roman" pitchFamily="18" charset="0"/>
              </a:rPr>
              <a:t>Nowhere to Turn? – City Initiated Site Specific Rezones </a:t>
            </a:r>
            <a:br>
              <a:rPr lang="en-US" sz="1800" dirty="0">
                <a:latin typeface="Times New Roman" pitchFamily="18" charset="0"/>
                <a:cs typeface="Times New Roman" pitchFamily="18" charset="0"/>
              </a:rPr>
            </a:br>
            <a:r>
              <a:rPr lang="en-US" sz="1800" dirty="0">
                <a:latin typeface="Times New Roman" pitchFamily="18" charset="0"/>
                <a:cs typeface="Times New Roman" pitchFamily="18" charset="0"/>
              </a:rPr>
              <a:t>Schnitzer West LLC v. City of Puyallup, WA Ct. of Appeals, 47900-1-II</a:t>
            </a:r>
          </a:p>
        </p:txBody>
      </p:sp>
      <p:sp>
        <p:nvSpPr>
          <p:cNvPr id="3" name="Content Placeholder 2"/>
          <p:cNvSpPr>
            <a:spLocks noGrp="1"/>
          </p:cNvSpPr>
          <p:nvPr>
            <p:ph idx="1"/>
          </p:nvPr>
        </p:nvSpPr>
        <p:spPr/>
        <p:txBody>
          <a:bodyPr/>
          <a:lstStyle/>
          <a:p>
            <a:pPr marL="0" indent="0" algn="just">
              <a:spcBef>
                <a:spcPts val="0"/>
              </a:spcBef>
            </a:pPr>
            <a:r>
              <a:rPr lang="en-US" sz="2000" dirty="0">
                <a:latin typeface="Times New Roman"/>
                <a:cs typeface="Times New Roman"/>
              </a:rPr>
              <a:t>RCW 36.70B.020(4):  </a:t>
            </a:r>
          </a:p>
          <a:p>
            <a:pPr marL="0" indent="0" algn="just">
              <a:spcBef>
                <a:spcPts val="0"/>
              </a:spcBef>
            </a:pPr>
            <a:endParaRPr lang="en-US" sz="2000" dirty="0">
              <a:latin typeface="Times New Roman"/>
              <a:cs typeface="Times New Roman"/>
            </a:endParaRPr>
          </a:p>
          <a:p>
            <a:pPr marL="0" indent="0" algn="just">
              <a:spcBef>
                <a:spcPts val="0"/>
              </a:spcBef>
            </a:pPr>
            <a:r>
              <a:rPr lang="en-US" sz="2000" dirty="0">
                <a:latin typeface="Times New Roman"/>
                <a:cs typeface="Times New Roman"/>
              </a:rPr>
              <a:t>“</a:t>
            </a:r>
            <a:r>
              <a:rPr lang="en-US" sz="2000" i="1" dirty="0">
                <a:latin typeface="Times New Roman"/>
                <a:cs typeface="Times New Roman"/>
              </a:rPr>
              <a:t>Project permit” or “project permit application</a:t>
            </a:r>
            <a:r>
              <a:rPr lang="en-US" sz="2000" dirty="0">
                <a:latin typeface="Times New Roman"/>
                <a:cs typeface="Times New Roman"/>
              </a:rPr>
              <a:t>” means any land use or environmental permit or license required from a local government for a project action, including but not limited to building permits, subdivisions, binding site plans, planned unit developments, conditional uses, shoreline substantial development permits, site plan review, permits or approvals required by critical area ordinances,</a:t>
            </a:r>
            <a:r>
              <a:rPr lang="en-US" sz="2000" b="1" dirty="0">
                <a:latin typeface="Times New Roman"/>
                <a:cs typeface="Times New Roman"/>
              </a:rPr>
              <a:t> site-specific rezones authorized by a comprehensive plan or subarea plan</a:t>
            </a:r>
            <a:r>
              <a:rPr lang="en-US" sz="2000" dirty="0">
                <a:latin typeface="Times New Roman"/>
                <a:cs typeface="Times New Roman"/>
              </a:rPr>
              <a:t>, but excluding the adoption or amendment of a comprehensive plan, subarea plan, or development regulations except as otherwise specifically included in this subsection.</a:t>
            </a:r>
          </a:p>
          <a:p>
            <a:pPr algn="just"/>
            <a:endParaRPr lang="en-US" sz="1200" dirty="0">
              <a:latin typeface="Times New Roman"/>
              <a:cs typeface="Times New Roman"/>
            </a:endParaRPr>
          </a:p>
        </p:txBody>
      </p:sp>
    </p:spTree>
    <p:extLst>
      <p:ext uri="{BB962C8B-B14F-4D97-AF65-F5344CB8AC3E}">
        <p14:creationId xmlns:p14="http://schemas.microsoft.com/office/powerpoint/2010/main" val="84811367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Times New Roman" pitchFamily="18" charset="0"/>
                <a:cs typeface="Times New Roman" pitchFamily="18" charset="0"/>
              </a:rPr>
              <a:t>Nowhere to Turn? – City Initiated Site Specific Rezones </a:t>
            </a:r>
            <a:br>
              <a:rPr lang="en-US" sz="1800" dirty="0">
                <a:latin typeface="Times New Roman" pitchFamily="18" charset="0"/>
                <a:cs typeface="Times New Roman" pitchFamily="18" charset="0"/>
              </a:rPr>
            </a:br>
            <a:r>
              <a:rPr lang="en-US" sz="1800" dirty="0">
                <a:latin typeface="Times New Roman" pitchFamily="18" charset="0"/>
                <a:cs typeface="Times New Roman" pitchFamily="18" charset="0"/>
              </a:rPr>
              <a:t>Schnitzer West LLC v. City of Puyallup, WA Ct. of Appeals, 47900-1-II</a:t>
            </a:r>
          </a:p>
        </p:txBody>
      </p:sp>
      <p:sp>
        <p:nvSpPr>
          <p:cNvPr id="3" name="Content Placeholder 2"/>
          <p:cNvSpPr>
            <a:spLocks noGrp="1"/>
          </p:cNvSpPr>
          <p:nvPr>
            <p:ph idx="1"/>
          </p:nvPr>
        </p:nvSpPr>
        <p:spPr>
          <a:xfrm>
            <a:off x="1289504" y="1262511"/>
            <a:ext cx="7419975" cy="4548187"/>
          </a:xfrm>
        </p:spPr>
        <p:txBody>
          <a:bodyPr/>
          <a:lstStyle/>
          <a:p>
            <a:pPr marL="0" indent="0">
              <a:spcBef>
                <a:spcPts val="0"/>
              </a:spcBef>
            </a:pPr>
            <a:endParaRPr lang="en-US" sz="1200" dirty="0"/>
          </a:p>
          <a:p>
            <a:pPr marL="0" indent="0">
              <a:spcBef>
                <a:spcPts val="0"/>
              </a:spcBef>
            </a:pPr>
            <a:r>
              <a:rPr lang="en-US" sz="2800" dirty="0">
                <a:latin typeface="Times New Roman"/>
                <a:cs typeface="Times New Roman"/>
              </a:rPr>
              <a:t>Prior Ruling: </a:t>
            </a:r>
          </a:p>
          <a:p>
            <a:pPr marL="0" indent="0">
              <a:spcBef>
                <a:spcPts val="0"/>
              </a:spcBef>
            </a:pPr>
            <a:endParaRPr lang="en-US" sz="2800" dirty="0">
              <a:latin typeface="Times New Roman"/>
              <a:cs typeface="Times New Roman"/>
            </a:endParaRPr>
          </a:p>
          <a:p>
            <a:pPr marL="0" indent="0">
              <a:spcBef>
                <a:spcPts val="0"/>
              </a:spcBef>
            </a:pPr>
            <a:r>
              <a:rPr lang="en-US" sz="2800" dirty="0">
                <a:latin typeface="Times New Roman"/>
                <a:cs typeface="Times New Roman"/>
              </a:rPr>
              <a:t>“[A] site-specific rezone is a change in the zone designation of a ‘specific tract’ </a:t>
            </a:r>
            <a:r>
              <a:rPr lang="en-US" sz="2800" u="sng" dirty="0">
                <a:latin typeface="Times New Roman"/>
                <a:cs typeface="Times New Roman"/>
              </a:rPr>
              <a:t>at the request </a:t>
            </a:r>
            <a:r>
              <a:rPr lang="en-US" sz="2800" dirty="0">
                <a:latin typeface="Times New Roman"/>
                <a:cs typeface="Times New Roman"/>
              </a:rPr>
              <a:t>of ‘specific parties.’ ” (emphasis added)</a:t>
            </a:r>
          </a:p>
          <a:p>
            <a:pPr marL="0" indent="0">
              <a:spcBef>
                <a:spcPts val="0"/>
              </a:spcBef>
            </a:pPr>
            <a:endParaRPr lang="en-US" sz="2800" i="1" dirty="0">
              <a:latin typeface="Times New Roman"/>
              <a:cs typeface="Times New Roman"/>
              <a:hlinkClick r:id="" action="ppaction://noaction"/>
            </a:endParaRPr>
          </a:p>
          <a:p>
            <a:pPr marL="0" indent="0">
              <a:spcBef>
                <a:spcPts val="0"/>
              </a:spcBef>
            </a:pPr>
            <a:r>
              <a:rPr lang="en-US" sz="2800" i="1" dirty="0">
                <a:latin typeface="Times New Roman"/>
                <a:cs typeface="Times New Roman"/>
                <a:hlinkClick r:id="" action="ppaction://noaction"/>
              </a:rPr>
              <a:t>Spokane County v. E. Wash. Growth Mgmt. Hr'gs Bd.</a:t>
            </a:r>
            <a:r>
              <a:rPr lang="en-US" sz="2800" dirty="0">
                <a:latin typeface="Times New Roman"/>
                <a:cs typeface="Times New Roman"/>
                <a:hlinkClick r:id="rId3"/>
              </a:rPr>
              <a:t>, 176 Wash.App. 555, 570, 309 P.3d 673 (2013)</a:t>
            </a:r>
            <a:r>
              <a:rPr lang="en-US" sz="2800" dirty="0">
                <a:latin typeface="Times New Roman"/>
                <a:cs typeface="Times New Roman"/>
              </a:rPr>
              <a:t> </a:t>
            </a:r>
          </a:p>
          <a:p>
            <a:pPr marL="0" indent="0">
              <a:spcBef>
                <a:spcPts val="0"/>
              </a:spcBef>
            </a:pPr>
            <a:endParaRPr lang="en-US" sz="2800" dirty="0">
              <a:latin typeface="Times New Roman"/>
              <a:cs typeface="Times New Roman"/>
            </a:endParaRPr>
          </a:p>
          <a:p>
            <a:pPr marL="0" indent="0">
              <a:spcBef>
                <a:spcPts val="0"/>
              </a:spcBef>
            </a:pPr>
            <a:r>
              <a:rPr lang="en-US" sz="2800" dirty="0">
                <a:latin typeface="Times New Roman"/>
                <a:cs typeface="Times New Roman"/>
              </a:rPr>
              <a:t>Dissent:  The prior ruling was only dicta.</a:t>
            </a:r>
          </a:p>
        </p:txBody>
      </p:sp>
    </p:spTree>
    <p:extLst>
      <p:ext uri="{BB962C8B-B14F-4D97-AF65-F5344CB8AC3E}">
        <p14:creationId xmlns:p14="http://schemas.microsoft.com/office/powerpoint/2010/main" val="80088175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Times New Roman" pitchFamily="18" charset="0"/>
                <a:cs typeface="Times New Roman" pitchFamily="18" charset="0"/>
              </a:rPr>
              <a:t>Nowhere to Turn? – City Initiated Site Specific Rezones </a:t>
            </a:r>
            <a:br>
              <a:rPr lang="en-US" sz="1800" dirty="0">
                <a:latin typeface="Times New Roman" pitchFamily="18" charset="0"/>
                <a:cs typeface="Times New Roman" pitchFamily="18" charset="0"/>
              </a:rPr>
            </a:br>
            <a:r>
              <a:rPr lang="en-US" sz="1800" dirty="0">
                <a:latin typeface="Times New Roman" pitchFamily="18" charset="0"/>
                <a:cs typeface="Times New Roman" pitchFamily="18" charset="0"/>
              </a:rPr>
              <a:t>Schnitzer West LLC v. City of Puyallup, WA Ct. of Appeals, 47900-1-II</a:t>
            </a:r>
          </a:p>
        </p:txBody>
      </p:sp>
      <p:sp>
        <p:nvSpPr>
          <p:cNvPr id="3" name="Content Placeholder 2"/>
          <p:cNvSpPr>
            <a:spLocks noGrp="1"/>
          </p:cNvSpPr>
          <p:nvPr>
            <p:ph idx="1"/>
          </p:nvPr>
        </p:nvSpPr>
        <p:spPr>
          <a:xfrm>
            <a:off x="1289504" y="1262511"/>
            <a:ext cx="7419975" cy="4548187"/>
          </a:xfrm>
        </p:spPr>
        <p:txBody>
          <a:bodyPr/>
          <a:lstStyle/>
          <a:p>
            <a:pPr marL="0" indent="0">
              <a:spcBef>
                <a:spcPts val="0"/>
              </a:spcBef>
            </a:pPr>
            <a:endParaRPr lang="en-US" sz="1200" dirty="0"/>
          </a:p>
          <a:p>
            <a:pPr marL="0" indent="0">
              <a:spcBef>
                <a:spcPts val="0"/>
              </a:spcBef>
            </a:pPr>
            <a:r>
              <a:rPr lang="en-US" sz="2800" dirty="0">
                <a:latin typeface="Times New Roman"/>
                <a:cs typeface="Times New Roman"/>
              </a:rPr>
              <a:t>Decision: </a:t>
            </a:r>
          </a:p>
          <a:p>
            <a:pPr marL="0" indent="0">
              <a:spcBef>
                <a:spcPts val="0"/>
              </a:spcBef>
            </a:pPr>
            <a:endParaRPr lang="en-US" sz="2800" dirty="0">
              <a:latin typeface="Times New Roman"/>
              <a:cs typeface="Times New Roman"/>
            </a:endParaRPr>
          </a:p>
          <a:p>
            <a:pPr marL="0" indent="0">
              <a:spcBef>
                <a:spcPts val="0"/>
              </a:spcBef>
            </a:pPr>
            <a:r>
              <a:rPr lang="en-US" sz="2800" dirty="0">
                <a:latin typeface="Times New Roman"/>
                <a:cs typeface="Times New Roman"/>
              </a:rPr>
              <a:t>No one applied for the SPO ordinance.  It was a city initiated decision.  Since there was no application, the SPO ordinance does not qualify as a “land use decision” under LUPA and LUPA does not apply.  Case dismissed.</a:t>
            </a:r>
          </a:p>
        </p:txBody>
      </p:sp>
    </p:spTree>
    <p:extLst>
      <p:ext uri="{BB962C8B-B14F-4D97-AF65-F5344CB8AC3E}">
        <p14:creationId xmlns:p14="http://schemas.microsoft.com/office/powerpoint/2010/main" val="364410605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Times New Roman" pitchFamily="18" charset="0"/>
                <a:cs typeface="Times New Roman" pitchFamily="18" charset="0"/>
              </a:rPr>
              <a:t>Nowhere to Turn? – City Initiated Site Specific Rezones </a:t>
            </a:r>
            <a:br>
              <a:rPr lang="en-US" sz="1800" dirty="0">
                <a:latin typeface="Times New Roman" pitchFamily="18" charset="0"/>
                <a:cs typeface="Times New Roman" pitchFamily="18" charset="0"/>
              </a:rPr>
            </a:br>
            <a:r>
              <a:rPr lang="en-US" sz="1800" dirty="0">
                <a:latin typeface="Times New Roman" pitchFamily="18" charset="0"/>
                <a:cs typeface="Times New Roman" pitchFamily="18" charset="0"/>
              </a:rPr>
              <a:t>Schnitzer West LLC v. City of Puyallup, WA Ct. of Appeals, 47900-1-II</a:t>
            </a:r>
          </a:p>
        </p:txBody>
      </p:sp>
      <p:sp>
        <p:nvSpPr>
          <p:cNvPr id="3" name="Content Placeholder 2"/>
          <p:cNvSpPr>
            <a:spLocks noGrp="1"/>
          </p:cNvSpPr>
          <p:nvPr>
            <p:ph idx="1"/>
          </p:nvPr>
        </p:nvSpPr>
        <p:spPr>
          <a:xfrm>
            <a:off x="1289504" y="1262511"/>
            <a:ext cx="7419975" cy="4548187"/>
          </a:xfrm>
        </p:spPr>
        <p:txBody>
          <a:bodyPr/>
          <a:lstStyle/>
          <a:p>
            <a:pPr marL="0" indent="0">
              <a:spcBef>
                <a:spcPts val="0"/>
              </a:spcBef>
            </a:pPr>
            <a:r>
              <a:rPr lang="en-US" sz="2000" dirty="0">
                <a:latin typeface="Times New Roman"/>
                <a:cs typeface="Times New Roman"/>
              </a:rPr>
              <a:t>What recourse does a property owner have for a malicious City-initiated rezone?</a:t>
            </a:r>
          </a:p>
          <a:p>
            <a:pPr marL="0" indent="0">
              <a:spcBef>
                <a:spcPts val="0"/>
              </a:spcBef>
            </a:pPr>
            <a:endParaRPr lang="en-US" sz="2000" dirty="0">
              <a:latin typeface="Times New Roman"/>
              <a:cs typeface="Times New Roman"/>
            </a:endParaRPr>
          </a:p>
          <a:p>
            <a:pPr marL="228600" indent="-228600" algn="just">
              <a:spcBef>
                <a:spcPts val="0"/>
              </a:spcBef>
              <a:buAutoNum type="arabicPeriod"/>
            </a:pPr>
            <a:r>
              <a:rPr lang="en-US" sz="2000" dirty="0">
                <a:latin typeface="Times New Roman"/>
                <a:cs typeface="Times New Roman"/>
              </a:rPr>
              <a:t>Growth Management Hearings Boards only have authority to assess compliance with GMA 	and SEPA. They’ve specifically said they have no authority to adjudicate spot zoning issues.</a:t>
            </a:r>
          </a:p>
          <a:p>
            <a:pPr marL="228600" indent="-228600" algn="just">
              <a:spcBef>
                <a:spcPts val="0"/>
              </a:spcBef>
              <a:buAutoNum type="arabicPeriod"/>
            </a:pPr>
            <a:endParaRPr lang="en-US" sz="2000" dirty="0">
              <a:latin typeface="Times New Roman"/>
              <a:cs typeface="Times New Roman"/>
            </a:endParaRPr>
          </a:p>
          <a:p>
            <a:pPr marL="228600" indent="-228600" algn="just">
              <a:spcBef>
                <a:spcPts val="0"/>
              </a:spcBef>
              <a:buAutoNum type="arabicPeriod"/>
            </a:pPr>
            <a:r>
              <a:rPr lang="en-US" sz="2000" dirty="0">
                <a:latin typeface="Times New Roman"/>
                <a:cs typeface="Times New Roman"/>
              </a:rPr>
              <a:t>LUPA statute (RCW 36.70C.030) and case law provides that damages claims can be brought independent of LUPA if the damages claim doesn’t depend upon the validity of the land use decision.  </a:t>
            </a:r>
            <a:r>
              <a:rPr lang="en-US" sz="2000" dirty="0">
                <a:solidFill>
                  <a:srgbClr val="000000"/>
                </a:solidFill>
                <a:latin typeface="Times New Roman"/>
                <a:cs typeface="Times New Roman"/>
              </a:rPr>
              <a:t>See RCW 36.70C.030; </a:t>
            </a:r>
            <a:r>
              <a:rPr lang="en-US" sz="2000" dirty="0">
                <a:solidFill>
                  <a:srgbClr val="000000"/>
                </a:solidFill>
                <a:latin typeface="Times New Roman"/>
                <a:cs typeface="Times New Roman"/>
                <a:hlinkClick r:id="rId3"/>
              </a:rPr>
              <a:t>Woods View II, LLC v. Kitsap County (2015) 188 Wash.App. 1, 352 P.3d 807, review denied </a:t>
            </a:r>
            <a:r>
              <a:rPr lang="en-US" sz="2000" dirty="0">
                <a:solidFill>
                  <a:srgbClr val="000000"/>
                </a:solidFill>
                <a:latin typeface="Times New Roman"/>
                <a:cs typeface="Times New Roman"/>
                <a:hlinkClick r:id="rId4"/>
              </a:rPr>
              <a:t>184 Wash.2d 1015, 360 P.3d 818. </a:t>
            </a:r>
            <a:r>
              <a:rPr lang="en-US" sz="2000" dirty="0">
                <a:solidFill>
                  <a:srgbClr val="000000"/>
                </a:solidFill>
                <a:latin typeface="Times New Roman"/>
                <a:cs typeface="Times New Roman"/>
              </a:rPr>
              <a:t> </a:t>
            </a:r>
          </a:p>
          <a:p>
            <a:pPr marL="228600" indent="-228600">
              <a:spcBef>
                <a:spcPts val="0"/>
              </a:spcBef>
              <a:buAutoNum type="arabicPeriod"/>
            </a:pPr>
            <a:endParaRPr lang="en-US" sz="1200" dirty="0"/>
          </a:p>
          <a:p>
            <a:pPr marL="228600" indent="-228600">
              <a:spcBef>
                <a:spcPts val="0"/>
              </a:spcBef>
              <a:buAutoNum type="arabicPeriod"/>
            </a:pPr>
            <a:endParaRPr lang="en-US" sz="1200" dirty="0"/>
          </a:p>
        </p:txBody>
      </p:sp>
    </p:spTree>
    <p:extLst>
      <p:ext uri="{BB962C8B-B14F-4D97-AF65-F5344CB8AC3E}">
        <p14:creationId xmlns:p14="http://schemas.microsoft.com/office/powerpoint/2010/main" val="89673863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Times New Roman" pitchFamily="18" charset="0"/>
                <a:cs typeface="Times New Roman" pitchFamily="18" charset="0"/>
              </a:rPr>
              <a:t>Nowhere to Turn? – City Initiated Site Specific Rezones </a:t>
            </a:r>
            <a:br>
              <a:rPr lang="en-US" sz="1800" dirty="0">
                <a:latin typeface="Times New Roman" pitchFamily="18" charset="0"/>
                <a:cs typeface="Times New Roman" pitchFamily="18" charset="0"/>
              </a:rPr>
            </a:br>
            <a:r>
              <a:rPr lang="en-US" sz="1800" dirty="0">
                <a:latin typeface="Times New Roman" pitchFamily="18" charset="0"/>
                <a:cs typeface="Times New Roman" pitchFamily="18" charset="0"/>
              </a:rPr>
              <a:t>Schnitzer West LLC v. City of Puyallup, WA Ct. of Appeals, 47900-1-II</a:t>
            </a:r>
          </a:p>
        </p:txBody>
      </p:sp>
      <p:sp>
        <p:nvSpPr>
          <p:cNvPr id="3" name="Content Placeholder 2"/>
          <p:cNvSpPr>
            <a:spLocks noGrp="1"/>
          </p:cNvSpPr>
          <p:nvPr>
            <p:ph idx="1"/>
          </p:nvPr>
        </p:nvSpPr>
        <p:spPr>
          <a:xfrm>
            <a:off x="1323523" y="1273852"/>
            <a:ext cx="7419975" cy="4548187"/>
          </a:xfrm>
        </p:spPr>
        <p:txBody>
          <a:bodyPr/>
          <a:lstStyle/>
          <a:p>
            <a:pPr marL="0" indent="0">
              <a:spcBef>
                <a:spcPts val="0"/>
              </a:spcBef>
            </a:pPr>
            <a:r>
              <a:rPr lang="en-US" sz="2000" dirty="0">
                <a:latin typeface="Times New Roman"/>
                <a:cs typeface="Times New Roman"/>
              </a:rPr>
              <a:t>Speaking of Spot Zone:</a:t>
            </a:r>
          </a:p>
          <a:p>
            <a:pPr marL="0" indent="0">
              <a:spcBef>
                <a:spcPts val="0"/>
              </a:spcBef>
              <a:buAutoNum type="arabicPeriod"/>
            </a:pPr>
            <a:endParaRPr lang="en-US" sz="2000" dirty="0">
              <a:latin typeface="Times New Roman"/>
              <a:cs typeface="Times New Roman"/>
            </a:endParaRPr>
          </a:p>
          <a:p>
            <a:pPr marL="0" indent="0">
              <a:spcBef>
                <a:spcPts val="0"/>
              </a:spcBef>
            </a:pPr>
            <a:endParaRPr lang="en-US" sz="2000" dirty="0">
              <a:latin typeface="Times New Roman"/>
              <a:cs typeface="Times New Roman"/>
            </a:endParaRPr>
          </a:p>
          <a:p>
            <a:pPr marL="0" indent="0">
              <a:spcBef>
                <a:spcPts val="0"/>
              </a:spcBef>
            </a:pPr>
            <a:r>
              <a:rPr lang="en-US" sz="2000" dirty="0">
                <a:latin typeface="Times New Roman"/>
                <a:cs typeface="Times New Roman"/>
              </a:rPr>
              <a:t>A spot zone is well described in </a:t>
            </a:r>
            <a:r>
              <a:rPr lang="en-US" sz="2000" i="1" dirty="0">
                <a:latin typeface="Times New Roman"/>
                <a:cs typeface="Times New Roman"/>
              </a:rPr>
              <a:t>Narrowsview Preservation Association v. City of Tacoma</a:t>
            </a:r>
            <a:r>
              <a:rPr lang="en-US" sz="2000" dirty="0">
                <a:latin typeface="Times New Roman"/>
                <a:cs typeface="Times New Roman"/>
              </a:rPr>
              <a:t>, 84 Wn.2d 416, 421 (1974):</a:t>
            </a:r>
          </a:p>
          <a:p>
            <a:pPr marL="0" indent="0">
              <a:spcBef>
                <a:spcPts val="0"/>
              </a:spcBef>
            </a:pPr>
            <a:r>
              <a:rPr lang="en-US" sz="2000" dirty="0">
                <a:latin typeface="Times New Roman"/>
                <a:cs typeface="Times New Roman"/>
              </a:rPr>
              <a:t> </a:t>
            </a:r>
          </a:p>
          <a:p>
            <a:pPr marL="0" indent="0" algn="just">
              <a:spcBef>
                <a:spcPts val="0"/>
              </a:spcBef>
            </a:pPr>
            <a:r>
              <a:rPr lang="en-US" sz="2000" dirty="0">
                <a:latin typeface="Times New Roman"/>
                <a:cs typeface="Times New Roman"/>
              </a:rPr>
              <a:t> “</a:t>
            </a:r>
            <a:r>
              <a:rPr lang="en-US" sz="2000" i="1" dirty="0">
                <a:latin typeface="Times New Roman"/>
                <a:cs typeface="Times New Roman"/>
              </a:rPr>
              <a:t>We have recently stated that illegal spot zoning is arbitrary and unreasonable zoning action by which a smaller area is singled out of a larger area or district and specially zone for use classification totally different from and inconsistent with the classification of the surrounding land, not in accordance with the comprehensive plan”</a:t>
            </a:r>
            <a:endParaRPr lang="en-US" sz="2000" dirty="0">
              <a:latin typeface="Times New Roman"/>
              <a:cs typeface="Times New Roman"/>
            </a:endParaRPr>
          </a:p>
          <a:p>
            <a:pPr marL="228600" indent="-228600">
              <a:spcBef>
                <a:spcPts val="0"/>
              </a:spcBef>
              <a:buAutoNum type="arabicPeriod"/>
            </a:pPr>
            <a:endParaRPr lang="en-US" sz="1200" dirty="0"/>
          </a:p>
        </p:txBody>
      </p:sp>
    </p:spTree>
    <p:extLst>
      <p:ext uri="{BB962C8B-B14F-4D97-AF65-F5344CB8AC3E}">
        <p14:creationId xmlns:p14="http://schemas.microsoft.com/office/powerpoint/2010/main" val="265940284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Times New Roman" pitchFamily="18" charset="0"/>
                <a:cs typeface="Times New Roman" pitchFamily="18" charset="0"/>
              </a:rPr>
              <a:t>Nowhere to Turn? – City Initiated Site Specific Rezones </a:t>
            </a:r>
            <a:br>
              <a:rPr lang="en-US" sz="1800" dirty="0">
                <a:latin typeface="Times New Roman" pitchFamily="18" charset="0"/>
                <a:cs typeface="Times New Roman" pitchFamily="18" charset="0"/>
              </a:rPr>
            </a:br>
            <a:r>
              <a:rPr lang="en-US" sz="1800" dirty="0">
                <a:latin typeface="Times New Roman" pitchFamily="18" charset="0"/>
                <a:cs typeface="Times New Roman" pitchFamily="18" charset="0"/>
              </a:rPr>
              <a:t>Schnitzer West LLC v. City of Puyallup, WA Ct. of Appeals, 47900-1-II</a:t>
            </a:r>
          </a:p>
        </p:txBody>
      </p:sp>
      <p:sp>
        <p:nvSpPr>
          <p:cNvPr id="3" name="Content Placeholder 2"/>
          <p:cNvSpPr>
            <a:spLocks noGrp="1"/>
          </p:cNvSpPr>
          <p:nvPr>
            <p:ph idx="1"/>
          </p:nvPr>
        </p:nvSpPr>
        <p:spPr>
          <a:xfrm>
            <a:off x="1323523" y="1273852"/>
            <a:ext cx="7419975" cy="4548187"/>
          </a:xfrm>
        </p:spPr>
        <p:txBody>
          <a:bodyPr/>
          <a:lstStyle/>
          <a:p>
            <a:pPr marL="0" indent="0">
              <a:spcBef>
                <a:spcPts val="0"/>
              </a:spcBef>
            </a:pPr>
            <a:endParaRPr lang="en-US" sz="1200" dirty="0"/>
          </a:p>
          <a:p>
            <a:pPr marL="0" indent="0" algn="just">
              <a:spcBef>
                <a:spcPts val="0"/>
              </a:spcBef>
            </a:pPr>
            <a:r>
              <a:rPr lang="en-US" sz="2400" dirty="0">
                <a:latin typeface="Times New Roman"/>
                <a:cs typeface="Times New Roman"/>
              </a:rPr>
              <a:t>Judicial Rezone Criteria:</a:t>
            </a:r>
          </a:p>
          <a:p>
            <a:pPr marL="0" indent="0" algn="just">
              <a:spcBef>
                <a:spcPts val="0"/>
              </a:spcBef>
            </a:pPr>
            <a:endParaRPr lang="en-US" sz="2400" dirty="0">
              <a:latin typeface="Times New Roman"/>
              <a:cs typeface="Times New Roman"/>
            </a:endParaRPr>
          </a:p>
          <a:p>
            <a:pPr marL="0" indent="0" algn="just">
              <a:spcBef>
                <a:spcPts val="0"/>
              </a:spcBef>
            </a:pPr>
            <a:endParaRPr lang="en-US" sz="2400" dirty="0">
              <a:latin typeface="Times New Roman"/>
              <a:cs typeface="Times New Roman"/>
            </a:endParaRPr>
          </a:p>
          <a:p>
            <a:pPr marL="0" indent="0" algn="just">
              <a:spcBef>
                <a:spcPts val="0"/>
              </a:spcBef>
            </a:pPr>
            <a:r>
              <a:rPr lang="en-US" sz="2400" dirty="0">
                <a:latin typeface="Times New Roman"/>
                <a:cs typeface="Times New Roman"/>
              </a:rPr>
              <a:t>The proponents of a rezone must establish that conditions have substantially changed since the original zoning and that the rezone must bear a substantial relationship to the public health, safety, morals or welfare.  </a:t>
            </a:r>
            <a:r>
              <a:rPr lang="en-US" sz="2400" i="1" dirty="0">
                <a:latin typeface="Times New Roman"/>
                <a:cs typeface="Times New Roman"/>
              </a:rPr>
              <a:t>See Ahmann-Yamane, LLC v. Tabler</a:t>
            </a:r>
            <a:r>
              <a:rPr lang="en-US" sz="2400" dirty="0">
                <a:latin typeface="Times New Roman"/>
                <a:cs typeface="Times New Roman"/>
              </a:rPr>
              <a:t>, 105 Wn. App. 103, 111 (2001).  If a rezone implements the Comprehensive Plan, a showing that a change of circumstances has occurred is not required.  </a:t>
            </a:r>
            <a:r>
              <a:rPr lang="en-US" sz="2400" i="1" dirty="0">
                <a:latin typeface="Times New Roman"/>
                <a:cs typeface="Times New Roman"/>
              </a:rPr>
              <a:t>Id.</a:t>
            </a:r>
            <a:r>
              <a:rPr lang="en-US" sz="2400" dirty="0">
                <a:latin typeface="Times New Roman"/>
                <a:cs typeface="Times New Roman"/>
              </a:rPr>
              <a:t> at 112.  </a:t>
            </a:r>
          </a:p>
          <a:p>
            <a:pPr marL="228600" indent="-228600">
              <a:spcBef>
                <a:spcPts val="0"/>
              </a:spcBef>
              <a:buAutoNum type="arabicPeriod"/>
            </a:pPr>
            <a:endParaRPr lang="en-US" sz="1200" dirty="0"/>
          </a:p>
        </p:txBody>
      </p:sp>
    </p:spTree>
    <p:extLst>
      <p:ext uri="{BB962C8B-B14F-4D97-AF65-F5344CB8AC3E}">
        <p14:creationId xmlns:p14="http://schemas.microsoft.com/office/powerpoint/2010/main" val="118948126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Times New Roman" pitchFamily="18" charset="0"/>
                <a:cs typeface="Times New Roman" pitchFamily="18" charset="0"/>
              </a:rPr>
              <a:t>Opening the Door a Smidge on the  21 day Rule</a:t>
            </a:r>
            <a:br>
              <a:rPr lang="en-US" sz="1800" dirty="0">
                <a:latin typeface="Times New Roman" pitchFamily="18" charset="0"/>
                <a:cs typeface="Times New Roman" pitchFamily="18" charset="0"/>
              </a:rPr>
            </a:br>
            <a:r>
              <a:rPr lang="en-US" sz="1800" dirty="0">
                <a:latin typeface="Times New Roman" pitchFamily="18" charset="0"/>
                <a:cs typeface="Times New Roman" pitchFamily="18" charset="0"/>
              </a:rPr>
              <a:t>Chumbley v. Snohomish County, Court of Appeals Case No. 74528-o-I</a:t>
            </a:r>
          </a:p>
        </p:txBody>
      </p:sp>
      <p:sp>
        <p:nvSpPr>
          <p:cNvPr id="3" name="Content Placeholder 2"/>
          <p:cNvSpPr>
            <a:spLocks noGrp="1"/>
          </p:cNvSpPr>
          <p:nvPr>
            <p:ph idx="1"/>
          </p:nvPr>
        </p:nvSpPr>
        <p:spPr/>
        <p:txBody>
          <a:bodyPr/>
          <a:lstStyle/>
          <a:p>
            <a:pPr marL="0" indent="0" algn="just"/>
            <a:r>
              <a:rPr lang="en-US" sz="2400" dirty="0"/>
              <a:t>Holdings:</a:t>
            </a:r>
          </a:p>
          <a:p>
            <a:pPr marL="0" indent="0" algn="just"/>
            <a:endParaRPr lang="en-US" sz="2400" dirty="0"/>
          </a:p>
          <a:p>
            <a:pPr marL="457200" indent="-457200" algn="just">
              <a:buAutoNum type="arabicPeriod"/>
            </a:pPr>
            <a:r>
              <a:rPr lang="en-US" sz="2400" dirty="0"/>
              <a:t>Building Permit for single-family residence doesn’t serve as final land use decision on off-site septic work.</a:t>
            </a:r>
          </a:p>
          <a:p>
            <a:pPr marL="457200" indent="-457200" algn="just">
              <a:buAutoNum type="arabicPeriod"/>
            </a:pPr>
            <a:r>
              <a:rPr lang="en-US" sz="2400" dirty="0"/>
              <a:t>Documented decision that “permit not necessary” in dropping code enforcement case can serve as a final land use decision.</a:t>
            </a:r>
          </a:p>
          <a:p>
            <a:pPr marL="0" indent="0" algn="just"/>
            <a:endParaRPr lang="en-US" sz="2400" dirty="0"/>
          </a:p>
          <a:p>
            <a:pPr marL="0" indent="0" algn="just"/>
            <a:endParaRPr lang="en-US" sz="2400" dirty="0"/>
          </a:p>
        </p:txBody>
      </p:sp>
    </p:spTree>
    <p:extLst>
      <p:ext uri="{BB962C8B-B14F-4D97-AF65-F5344CB8AC3E}">
        <p14:creationId xmlns:p14="http://schemas.microsoft.com/office/powerpoint/2010/main" val="413033767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Times New Roman" pitchFamily="18" charset="0"/>
                <a:cs typeface="Times New Roman" pitchFamily="18" charset="0"/>
              </a:rPr>
              <a:t>Opening the Door a Smidge on the  21 day Rule</a:t>
            </a:r>
            <a:br>
              <a:rPr lang="en-US" sz="1800" dirty="0">
                <a:latin typeface="Times New Roman" pitchFamily="18" charset="0"/>
                <a:cs typeface="Times New Roman" pitchFamily="18" charset="0"/>
              </a:rPr>
            </a:br>
            <a:r>
              <a:rPr lang="en-US" sz="1800" dirty="0">
                <a:latin typeface="Times New Roman" pitchFamily="18" charset="0"/>
                <a:cs typeface="Times New Roman" pitchFamily="18" charset="0"/>
              </a:rPr>
              <a:t>Chumbley v. Snohomish County, Court of Appeals Case No. 74528-o-I</a:t>
            </a:r>
          </a:p>
        </p:txBody>
      </p:sp>
      <p:sp>
        <p:nvSpPr>
          <p:cNvPr id="3" name="Content Placeholder 2"/>
          <p:cNvSpPr>
            <a:spLocks noGrp="1"/>
          </p:cNvSpPr>
          <p:nvPr>
            <p:ph idx="1"/>
          </p:nvPr>
        </p:nvSpPr>
        <p:spPr/>
        <p:txBody>
          <a:bodyPr/>
          <a:lstStyle/>
          <a:p>
            <a:pPr marL="0" indent="0" algn="just"/>
            <a:r>
              <a:rPr lang="en-US" sz="2400" dirty="0"/>
              <a:t>Facts:</a:t>
            </a:r>
          </a:p>
          <a:p>
            <a:pPr marL="0" indent="0" algn="just"/>
            <a:endParaRPr lang="en-US" sz="1600" dirty="0"/>
          </a:p>
          <a:p>
            <a:pPr marL="0" indent="0" algn="just"/>
            <a:r>
              <a:rPr lang="en-US" sz="1600" dirty="0"/>
              <a:t>In 2014, Applicant applies for a building permit and a septic permit to build a single-family residence on some Puget Sound view property near Edmonds, WA.  The site location is an upland lot numbered 36.  </a:t>
            </a:r>
          </a:p>
          <a:p>
            <a:pPr marL="0" indent="0" algn="just"/>
            <a:endParaRPr lang="en-US" sz="1600" dirty="0"/>
          </a:p>
          <a:p>
            <a:pPr marL="0" indent="0" algn="just"/>
            <a:r>
              <a:rPr lang="en-US" sz="1600" dirty="0"/>
              <a:t>Code requirements mandated that septic approval be acquired prior to building permit approval.  Building review was done by Snohomish County and septic review by the Snohomish Health District.  </a:t>
            </a:r>
          </a:p>
          <a:p>
            <a:pPr marL="0" indent="0" algn="just"/>
            <a:endParaRPr lang="en-US" sz="1600" dirty="0"/>
          </a:p>
          <a:p>
            <a:pPr marL="0" indent="0" algn="just"/>
            <a:r>
              <a:rPr lang="en-US" sz="1600" dirty="0"/>
              <a:t>In his septic permit application, the Applicant proposed to pipe the septic effluent down the street, across an easement over a neighbor's property, and downhill to two vacant lots the Applicant owned on a bluff facing Puget Sound. These hillside lots are numbered 60 and 61. </a:t>
            </a:r>
          </a:p>
          <a:p>
            <a:pPr marL="0" indent="0" algn="just"/>
            <a:endParaRPr lang="en-US" sz="1600" dirty="0"/>
          </a:p>
          <a:p>
            <a:pPr marL="0" indent="0" algn="just"/>
            <a:r>
              <a:rPr lang="en-US" sz="1600" dirty="0"/>
              <a:t>The two lots are located above the north-south line of tracks for Burlington Northern Santa Fe Railroad and homes on the west side of Possession Lane.</a:t>
            </a:r>
          </a:p>
          <a:p>
            <a:pPr marL="0" indent="0" algn="just"/>
            <a:endParaRPr lang="en-US" sz="2400" dirty="0"/>
          </a:p>
        </p:txBody>
      </p:sp>
    </p:spTree>
    <p:extLst>
      <p:ext uri="{BB962C8B-B14F-4D97-AF65-F5344CB8AC3E}">
        <p14:creationId xmlns:p14="http://schemas.microsoft.com/office/powerpoint/2010/main" val="313312174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Times New Roman" pitchFamily="18" charset="0"/>
                <a:cs typeface="Times New Roman" pitchFamily="18" charset="0"/>
              </a:rPr>
              <a:t>Opening the Door a Smidge on the  21 day Rule</a:t>
            </a:r>
            <a:br>
              <a:rPr lang="en-US" sz="1800" dirty="0">
                <a:latin typeface="Times New Roman" pitchFamily="18" charset="0"/>
                <a:cs typeface="Times New Roman" pitchFamily="18" charset="0"/>
              </a:rPr>
            </a:br>
            <a:r>
              <a:rPr lang="en-US" sz="1800" dirty="0">
                <a:latin typeface="Times New Roman" pitchFamily="18" charset="0"/>
                <a:cs typeface="Times New Roman" pitchFamily="18" charset="0"/>
              </a:rPr>
              <a:t>Chumbley v. Snohomish County, Court of Appeals Case No. 74528-o-I</a:t>
            </a:r>
          </a:p>
        </p:txBody>
      </p:sp>
      <p:sp>
        <p:nvSpPr>
          <p:cNvPr id="3" name="Content Placeholder 2"/>
          <p:cNvSpPr>
            <a:spLocks noGrp="1"/>
          </p:cNvSpPr>
          <p:nvPr>
            <p:ph idx="1"/>
          </p:nvPr>
        </p:nvSpPr>
        <p:spPr/>
        <p:txBody>
          <a:bodyPr/>
          <a:lstStyle/>
          <a:p>
            <a:pPr marL="0" indent="0" algn="just"/>
            <a:r>
              <a:rPr lang="en-US" sz="2400" dirty="0"/>
              <a:t>Facts:</a:t>
            </a:r>
          </a:p>
          <a:p>
            <a:pPr marL="0" indent="0" algn="just"/>
            <a:endParaRPr lang="en-US" sz="2400" dirty="0"/>
          </a:p>
          <a:p>
            <a:pPr marL="0" indent="0" algn="just"/>
            <a:r>
              <a:rPr lang="en-US" sz="1800" dirty="0">
                <a:latin typeface="Times New Roman" panose="02020603050405020304" pitchFamily="18" charset="0"/>
                <a:cs typeface="Times New Roman" panose="02020603050405020304" pitchFamily="18" charset="0"/>
              </a:rPr>
              <a:t>The Applicant’s building permit application did not mention lots 60 and 61 or the plan for building a septic drain field on the hillside below the residence.</a:t>
            </a:r>
          </a:p>
          <a:p>
            <a:pPr marL="0" indent="0" algn="just"/>
            <a:endParaRPr lang="en-US" sz="1800" dirty="0">
              <a:latin typeface="Times New Roman" panose="02020603050405020304" pitchFamily="18" charset="0"/>
              <a:cs typeface="Times New Roman" panose="02020603050405020304" pitchFamily="18" charset="0"/>
            </a:endParaRPr>
          </a:p>
          <a:p>
            <a:pPr marL="0" indent="0" algn="just"/>
            <a:r>
              <a:rPr lang="en-US" sz="1800" dirty="0">
                <a:latin typeface="Times New Roman" panose="02020603050405020304" pitchFamily="18" charset="0"/>
                <a:cs typeface="Times New Roman" panose="02020603050405020304" pitchFamily="18" charset="0"/>
              </a:rPr>
              <a:t>The Applicant also applies to Snohomish County for a land disturbing activity permit for the construction of the residence on lot 36.  </a:t>
            </a:r>
          </a:p>
          <a:p>
            <a:pPr marL="0" indent="0" algn="just"/>
            <a:endParaRPr lang="en-US" sz="1800" dirty="0">
              <a:latin typeface="Times New Roman" panose="02020603050405020304" pitchFamily="18" charset="0"/>
              <a:cs typeface="Times New Roman" panose="02020603050405020304" pitchFamily="18" charset="0"/>
            </a:endParaRPr>
          </a:p>
          <a:p>
            <a:pPr marL="0" indent="0" algn="just"/>
            <a:r>
              <a:rPr lang="en-US" sz="1800" dirty="0">
                <a:latin typeface="Times New Roman" panose="02020603050405020304" pitchFamily="18" charset="0"/>
                <a:cs typeface="Times New Roman" panose="02020603050405020304" pitchFamily="18" charset="0"/>
              </a:rPr>
              <a:t>Part of the permit review for the land disturbing activity permit involved application of the City’s critical areas ordinance.  Lot 36 was located in a geologically hazardous area due to its proximity to steep slopes. The land disturbing activity application mentioned an “off site septic system,” but didn’t identify lots 60 and 61 as the location for the drain field of the proposed septic system. Comments by the County on the land alteration permit were concerned solely with lot 36. </a:t>
            </a:r>
          </a:p>
          <a:p>
            <a:pPr marL="0" indent="0" algn="just"/>
            <a:endParaRPr lang="en-US" sz="1800" dirty="0">
              <a:latin typeface="Times New Roman" panose="02020603050405020304" pitchFamily="18" charset="0"/>
              <a:cs typeface="Times New Roman" panose="02020603050405020304" pitchFamily="18" charset="0"/>
            </a:endParaRPr>
          </a:p>
          <a:p>
            <a:pPr marL="0" indent="0" algn="just"/>
            <a:endParaRPr lang="en-US" sz="2400" dirty="0"/>
          </a:p>
        </p:txBody>
      </p:sp>
    </p:spTree>
    <p:extLst>
      <p:ext uri="{BB962C8B-B14F-4D97-AF65-F5344CB8AC3E}">
        <p14:creationId xmlns:p14="http://schemas.microsoft.com/office/powerpoint/2010/main" val="3923632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Times New Roman" pitchFamily="18" charset="0"/>
                <a:cs typeface="Times New Roman" pitchFamily="18" charset="0"/>
              </a:rPr>
              <a:t>Unit of Measurement</a:t>
            </a:r>
            <a:br>
              <a:rPr lang="en-US" sz="1800" dirty="0">
                <a:latin typeface="Times New Roman" pitchFamily="18" charset="0"/>
                <a:cs typeface="Times New Roman" pitchFamily="18" charset="0"/>
              </a:rPr>
            </a:br>
            <a:r>
              <a:rPr lang="en-US" sz="1800" dirty="0">
                <a:latin typeface="Times New Roman" pitchFamily="18" charset="0"/>
                <a:cs typeface="Times New Roman" pitchFamily="18" charset="0"/>
              </a:rPr>
              <a:t>Murr v. Wisconsin, 582 U.S. __ (2017)</a:t>
            </a:r>
            <a:endParaRPr lang="en-US" sz="1600" dirty="0">
              <a:highlight>
                <a:srgbClr val="FFFF00"/>
              </a:highlight>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marL="0" indent="0" algn="just"/>
            <a:r>
              <a:rPr lang="en-US" sz="2400" dirty="0">
                <a:latin typeface="Times New Roman" panose="02020603050405020304" pitchFamily="18" charset="0"/>
                <a:cs typeface="Times New Roman" panose="02020603050405020304" pitchFamily="18" charset="0"/>
              </a:rPr>
              <a:t>Facts:  </a:t>
            </a:r>
          </a:p>
          <a:p>
            <a:pPr marL="0" indent="0" algn="just"/>
            <a:r>
              <a:rPr lang="en-US" sz="2400" dirty="0">
                <a:latin typeface="Times New Roman" panose="02020603050405020304" pitchFamily="18" charset="0"/>
                <a:cs typeface="Times New Roman" panose="02020603050405020304" pitchFamily="18" charset="0"/>
              </a:rPr>
              <a:t>The Impact</a:t>
            </a:r>
          </a:p>
          <a:p>
            <a:pPr algn="just">
              <a:buFontTx/>
              <a:buChar char="-"/>
            </a:pPr>
            <a:r>
              <a:rPr lang="en-US" sz="2400" dirty="0">
                <a:latin typeface="Times New Roman" panose="02020603050405020304" pitchFamily="18" charset="0"/>
                <a:cs typeface="Times New Roman" panose="02020603050405020304" pitchFamily="18" charset="0"/>
              </a:rPr>
              <a:t>Government appraisals showed value of Lots E and F as separate developable lots to total $771,000.  As merged, the value only dropped to $698,000.  Lot F by itself was worth $373,000.</a:t>
            </a:r>
          </a:p>
          <a:p>
            <a:pPr algn="just">
              <a:buFontTx/>
              <a:buChar char="-"/>
            </a:pPr>
            <a:r>
              <a:rPr lang="en-US" sz="2400" dirty="0">
                <a:latin typeface="Times New Roman" panose="02020603050405020304" pitchFamily="18" charset="0"/>
                <a:cs typeface="Times New Roman" panose="02020603050405020304" pitchFamily="18" charset="0"/>
              </a:rPr>
              <a:t>Siblings submit “counterfactual” appraisal that if Lot E were sold as an undevelopable lot, it would only be worth $40,000.</a:t>
            </a:r>
          </a:p>
          <a:p>
            <a:pPr marL="0" indent="0" algn="just"/>
            <a:endParaRPr lang="en-US" sz="2400" dirty="0">
              <a:latin typeface="Times New Roman" panose="02020603050405020304" pitchFamily="18" charset="0"/>
              <a:cs typeface="Times New Roman" panose="02020603050405020304" pitchFamily="18" charset="0"/>
            </a:endParaRPr>
          </a:p>
          <a:p>
            <a:pPr algn="just">
              <a:buFontTx/>
              <a:buChar char="-"/>
            </a:pPr>
            <a:endParaRPr lang="en-US" sz="2400" dirty="0">
              <a:latin typeface="Times New Roman" panose="02020603050405020304" pitchFamily="18" charset="0"/>
              <a:cs typeface="Times New Roman" panose="02020603050405020304" pitchFamily="18" charset="0"/>
            </a:endParaRPr>
          </a:p>
          <a:p>
            <a:pPr marL="0" indent="0" algn="just"/>
            <a:endParaRPr lang="en-US" sz="2400" dirty="0">
              <a:latin typeface="Times New Roman" panose="02020603050405020304" pitchFamily="18" charset="0"/>
              <a:cs typeface="Times New Roman" panose="02020603050405020304" pitchFamily="18" charset="0"/>
            </a:endParaRPr>
          </a:p>
          <a:p>
            <a:pPr marL="0" indent="0" algn="just"/>
            <a:endParaRPr lang="en-US" sz="2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120510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Times New Roman" pitchFamily="18" charset="0"/>
                <a:cs typeface="Times New Roman" pitchFamily="18" charset="0"/>
              </a:rPr>
              <a:t>Opening the Door a Smidge on the  21 day Rule</a:t>
            </a:r>
            <a:br>
              <a:rPr lang="en-US" sz="1800" dirty="0">
                <a:latin typeface="Times New Roman" pitchFamily="18" charset="0"/>
                <a:cs typeface="Times New Roman" pitchFamily="18" charset="0"/>
              </a:rPr>
            </a:br>
            <a:r>
              <a:rPr lang="en-US" sz="1800" dirty="0">
                <a:latin typeface="Times New Roman" pitchFamily="18" charset="0"/>
                <a:cs typeface="Times New Roman" pitchFamily="18" charset="0"/>
              </a:rPr>
              <a:t>Chumbley v. Snohomish County, Court of Appeals Case No. 74528-o-I</a:t>
            </a:r>
          </a:p>
        </p:txBody>
      </p:sp>
      <p:sp>
        <p:nvSpPr>
          <p:cNvPr id="3" name="Content Placeholder 2"/>
          <p:cNvSpPr>
            <a:spLocks noGrp="1"/>
          </p:cNvSpPr>
          <p:nvPr>
            <p:ph idx="1"/>
          </p:nvPr>
        </p:nvSpPr>
        <p:spPr/>
        <p:txBody>
          <a:bodyPr/>
          <a:lstStyle/>
          <a:p>
            <a:pPr marL="0" indent="0" algn="just"/>
            <a:r>
              <a:rPr lang="en-US" sz="2400" dirty="0"/>
              <a:t>Facts:  Health District Concerned Over Slopes</a:t>
            </a:r>
          </a:p>
          <a:p>
            <a:pPr marL="0" indent="0" algn="just"/>
            <a:endParaRPr lang="en-US" sz="1800" dirty="0">
              <a:latin typeface="Times New Roman" panose="02020603050405020304" pitchFamily="18" charset="0"/>
              <a:cs typeface="Times New Roman" panose="02020603050405020304" pitchFamily="18" charset="0"/>
            </a:endParaRPr>
          </a:p>
          <a:p>
            <a:pPr marL="0" indent="0" algn="just"/>
            <a:endParaRPr lang="en-US" sz="1600" dirty="0">
              <a:latin typeface="Times New Roman" panose="02020603050405020304" pitchFamily="18" charset="0"/>
              <a:cs typeface="Times New Roman" panose="02020603050405020304" pitchFamily="18" charset="0"/>
            </a:endParaRPr>
          </a:p>
          <a:p>
            <a:pPr marL="0" indent="0" algn="just"/>
            <a:r>
              <a:rPr lang="en-US" sz="1800" dirty="0">
                <a:latin typeface="Times New Roman" panose="02020603050405020304" pitchFamily="18" charset="0"/>
                <a:cs typeface="Times New Roman" panose="02020603050405020304" pitchFamily="18" charset="0"/>
              </a:rPr>
              <a:t>On December 15, 2014, the Health District disapproved the application for an onsite sewage disposal permit, noting that the area had been subject to previous landslides. </a:t>
            </a:r>
          </a:p>
          <a:p>
            <a:pPr marL="0" indent="0" algn="just"/>
            <a:endParaRPr lang="en-US" sz="1800" dirty="0">
              <a:latin typeface="Times New Roman" panose="02020603050405020304" pitchFamily="18" charset="0"/>
              <a:cs typeface="Times New Roman" panose="02020603050405020304" pitchFamily="18" charset="0"/>
            </a:endParaRPr>
          </a:p>
          <a:p>
            <a:pPr marL="0" indent="0" algn="just"/>
            <a:r>
              <a:rPr lang="en-US" sz="1800" dirty="0">
                <a:latin typeface="Times New Roman" panose="02020603050405020304" pitchFamily="18" charset="0"/>
                <a:cs typeface="Times New Roman" panose="02020603050405020304" pitchFamily="18" charset="0"/>
              </a:rPr>
              <a:t>Health District requires the Applicant to submit an engineering report with “technical reasoning explaining how stability of the land in the proposed primary and reserve sewage disposal areas” would meet the requirements of State Board of Health regulations for location of onsite sewage systems.</a:t>
            </a:r>
          </a:p>
          <a:p>
            <a:pPr marL="0" indent="0" algn="just"/>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809661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Times New Roman" pitchFamily="18" charset="0"/>
                <a:cs typeface="Times New Roman" pitchFamily="18" charset="0"/>
              </a:rPr>
              <a:t>Opening the Door a Smidge on the  21 day Rule</a:t>
            </a:r>
            <a:br>
              <a:rPr lang="en-US" sz="1800" dirty="0">
                <a:latin typeface="Times New Roman" pitchFamily="18" charset="0"/>
                <a:cs typeface="Times New Roman" pitchFamily="18" charset="0"/>
              </a:rPr>
            </a:br>
            <a:r>
              <a:rPr lang="en-US" sz="1800" dirty="0">
                <a:latin typeface="Times New Roman" pitchFamily="18" charset="0"/>
                <a:cs typeface="Times New Roman" pitchFamily="18" charset="0"/>
              </a:rPr>
              <a:t>Chumbley v. Snohomish County, Court of Appeals Case No. 74528-o-I</a:t>
            </a:r>
          </a:p>
        </p:txBody>
      </p:sp>
      <p:sp>
        <p:nvSpPr>
          <p:cNvPr id="3" name="Content Placeholder 2"/>
          <p:cNvSpPr>
            <a:spLocks noGrp="1"/>
          </p:cNvSpPr>
          <p:nvPr>
            <p:ph idx="1"/>
          </p:nvPr>
        </p:nvSpPr>
        <p:spPr/>
        <p:txBody>
          <a:bodyPr/>
          <a:lstStyle/>
          <a:p>
            <a:pPr marL="0" indent="0" algn="just"/>
            <a:r>
              <a:rPr lang="en-US" sz="2400" dirty="0"/>
              <a:t>Facts:  Health District Concerned Over Slopes</a:t>
            </a:r>
          </a:p>
          <a:p>
            <a:pPr marL="0" indent="0" algn="just"/>
            <a:endParaRPr lang="en-US" sz="2400" dirty="0"/>
          </a:p>
          <a:p>
            <a:pPr marL="0" indent="0" algn="just"/>
            <a:r>
              <a:rPr lang="en-US" sz="1800" dirty="0">
                <a:latin typeface="Times New Roman" panose="02020603050405020304" pitchFamily="18" charset="0"/>
                <a:cs typeface="Times New Roman" panose="02020603050405020304" pitchFamily="18" charset="0"/>
              </a:rPr>
              <a:t>On January 7, 2015, the Applicant submitted a geotechnical report that concluded that the stability of the building site would not be affected by the addition of a septic system on the bluff.   On January 29, 2015, the Health District again disapproved the application, requesting a geotechnical report specific to lots 60 and 61.  </a:t>
            </a:r>
          </a:p>
          <a:p>
            <a:pPr marL="0" indent="0" algn="just"/>
            <a:endParaRPr lang="en-US" sz="1800" dirty="0">
              <a:latin typeface="Times New Roman" panose="02020603050405020304" pitchFamily="18" charset="0"/>
              <a:cs typeface="Times New Roman" panose="02020603050405020304" pitchFamily="18" charset="0"/>
            </a:endParaRPr>
          </a:p>
          <a:p>
            <a:pPr marL="0" indent="0" algn="just"/>
            <a:r>
              <a:rPr lang="en-US" sz="1800" dirty="0">
                <a:latin typeface="Times New Roman" panose="02020603050405020304" pitchFamily="18" charset="0"/>
                <a:cs typeface="Times New Roman" panose="02020603050405020304" pitchFamily="18" charset="0"/>
              </a:rPr>
              <a:t>On February 3, 2015, the Applicant submitted a more detailed engineering report.   On February 23, 2015, the Health District approved the application for an onsite sewage disposal permit. Under County Code, the Health District's approval cleared the way for County Planning to issue a building permit for the residence on lot 36.</a:t>
            </a:r>
          </a:p>
          <a:p>
            <a:pPr marL="0" indent="0" algn="just"/>
            <a:endParaRPr lang="en-US" sz="2400" dirty="0"/>
          </a:p>
        </p:txBody>
      </p:sp>
    </p:spTree>
    <p:extLst>
      <p:ext uri="{BB962C8B-B14F-4D97-AF65-F5344CB8AC3E}">
        <p14:creationId xmlns:p14="http://schemas.microsoft.com/office/powerpoint/2010/main" val="185355936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Times New Roman" pitchFamily="18" charset="0"/>
                <a:cs typeface="Times New Roman" pitchFamily="18" charset="0"/>
              </a:rPr>
              <a:t>Opening the Door a Smidge on the  21 day Rule</a:t>
            </a:r>
            <a:br>
              <a:rPr lang="en-US" sz="1800" dirty="0">
                <a:latin typeface="Times New Roman" pitchFamily="18" charset="0"/>
                <a:cs typeface="Times New Roman" pitchFamily="18" charset="0"/>
              </a:rPr>
            </a:br>
            <a:r>
              <a:rPr lang="en-US" sz="1800" dirty="0">
                <a:latin typeface="Times New Roman" pitchFamily="18" charset="0"/>
                <a:cs typeface="Times New Roman" pitchFamily="18" charset="0"/>
              </a:rPr>
              <a:t>Chumbley v. Snohomish County, Court of Appeals Case No. 74528-o-I</a:t>
            </a:r>
          </a:p>
        </p:txBody>
      </p:sp>
      <p:sp>
        <p:nvSpPr>
          <p:cNvPr id="3" name="Content Placeholder 2"/>
          <p:cNvSpPr>
            <a:spLocks noGrp="1"/>
          </p:cNvSpPr>
          <p:nvPr>
            <p:ph idx="1"/>
          </p:nvPr>
        </p:nvSpPr>
        <p:spPr/>
        <p:txBody>
          <a:bodyPr/>
          <a:lstStyle/>
          <a:p>
            <a:pPr marL="0" indent="0" algn="just"/>
            <a:r>
              <a:rPr lang="en-US" sz="2400" dirty="0"/>
              <a:t>Facts: Permits Issued</a:t>
            </a:r>
          </a:p>
          <a:p>
            <a:pPr marL="0" indent="0" algn="just"/>
            <a:endParaRPr lang="en-US" sz="2400" dirty="0"/>
          </a:p>
          <a:p>
            <a:pPr marL="0" indent="0" algn="just"/>
            <a:r>
              <a:rPr lang="en-US" sz="1800" dirty="0">
                <a:latin typeface="Times New Roman" panose="02020603050405020304" pitchFamily="18" charset="0"/>
                <a:cs typeface="Times New Roman" panose="02020603050405020304" pitchFamily="18" charset="0"/>
              </a:rPr>
              <a:t>On February 24, 2015, County Planning issued a building permit for the residence on lot 36 and a land disturbing activity permit for lot 36 for “Clearing, grading and Targeted Drainage Plan” for the proposed single family residence.   Neither of these permits mentioned lots 60 and 61.</a:t>
            </a:r>
          </a:p>
          <a:p>
            <a:pPr marL="0" indent="0" algn="just"/>
            <a:endParaRPr lang="en-US" sz="1800" dirty="0">
              <a:latin typeface="Times New Roman" panose="02020603050405020304" pitchFamily="18" charset="0"/>
              <a:cs typeface="Times New Roman" panose="02020603050405020304" pitchFamily="18" charset="0"/>
            </a:endParaRPr>
          </a:p>
          <a:p>
            <a:pPr marL="0" indent="0" algn="just"/>
            <a:r>
              <a:rPr lang="en-US" sz="1800" dirty="0">
                <a:latin typeface="Times New Roman" panose="02020603050405020304" pitchFamily="18" charset="0"/>
                <a:cs typeface="Times New Roman" panose="02020603050405020304" pitchFamily="18" charset="0"/>
              </a:rPr>
              <a:t>On June 11, 2015, the Health District issued an installation permit for the previously approved sewage disposal system. To proceed with the installation, the Applicant hired a contractor to grade lots 60 and 61 for use as the drain field.</a:t>
            </a:r>
          </a:p>
          <a:p>
            <a:pPr marL="0" indent="0" algn="just"/>
            <a:endParaRPr lang="en-US" sz="2400" dirty="0"/>
          </a:p>
        </p:txBody>
      </p:sp>
    </p:spTree>
    <p:extLst>
      <p:ext uri="{BB962C8B-B14F-4D97-AF65-F5344CB8AC3E}">
        <p14:creationId xmlns:p14="http://schemas.microsoft.com/office/powerpoint/2010/main" val="308527101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Times New Roman" pitchFamily="18" charset="0"/>
                <a:cs typeface="Times New Roman" pitchFamily="18" charset="0"/>
              </a:rPr>
              <a:t>Opening the Door a Smidge on the  21 day Rule</a:t>
            </a:r>
            <a:br>
              <a:rPr lang="en-US" sz="1800" dirty="0">
                <a:latin typeface="Times New Roman" pitchFamily="18" charset="0"/>
                <a:cs typeface="Times New Roman" pitchFamily="18" charset="0"/>
              </a:rPr>
            </a:br>
            <a:r>
              <a:rPr lang="en-US" sz="1800" dirty="0">
                <a:latin typeface="Times New Roman" pitchFamily="18" charset="0"/>
                <a:cs typeface="Times New Roman" pitchFamily="18" charset="0"/>
              </a:rPr>
              <a:t>Chumbley v. Snohomish County, Court of Appeals Case No. 74528-o-I</a:t>
            </a:r>
          </a:p>
        </p:txBody>
      </p:sp>
      <p:sp>
        <p:nvSpPr>
          <p:cNvPr id="3" name="Content Placeholder 2"/>
          <p:cNvSpPr>
            <a:spLocks noGrp="1"/>
          </p:cNvSpPr>
          <p:nvPr>
            <p:ph idx="1"/>
          </p:nvPr>
        </p:nvSpPr>
        <p:spPr/>
        <p:txBody>
          <a:bodyPr/>
          <a:lstStyle/>
          <a:p>
            <a:pPr marL="0" indent="0" algn="just"/>
            <a:r>
              <a:rPr lang="en-US" sz="2400" dirty="0"/>
              <a:t>Facts:  Oops</a:t>
            </a:r>
          </a:p>
          <a:p>
            <a:pPr marL="0" indent="0" algn="just"/>
            <a:endParaRPr lang="en-US" sz="2400" dirty="0"/>
          </a:p>
          <a:p>
            <a:pPr marL="0" indent="0" algn="just"/>
            <a:r>
              <a:rPr lang="en-US" sz="1800" dirty="0">
                <a:latin typeface="Times New Roman" panose="02020603050405020304" pitchFamily="18" charset="0"/>
                <a:cs typeface="Times New Roman" panose="02020603050405020304" pitchFamily="18" charset="0"/>
              </a:rPr>
              <a:t>On June 29, 2015, a geotechnical engineer from Burlington Northern Santa Fe Railroad advises the County and the Health District of numerous deficiencies in the Applicant’s geotechnical reports and states that the Applicant’s proposed construction of the drain field on the hillside above the tracks on Lots 60 and 61 would possibly expose the railroad and the travelling public to added slope stability hazards “</a:t>
            </a:r>
            <a:r>
              <a:rPr lang="en-US" sz="1800" i="1" dirty="0">
                <a:latin typeface="Times New Roman" panose="02020603050405020304" pitchFamily="18" charset="0"/>
                <a:cs typeface="Times New Roman" panose="02020603050405020304" pitchFamily="18" charset="0"/>
              </a:rPr>
              <a:t>during construction and over the service life of the installation</a:t>
            </a:r>
            <a:r>
              <a:rPr lang="en-US" sz="1800" dirty="0">
                <a:latin typeface="Times New Roman" panose="02020603050405020304" pitchFamily="18" charset="0"/>
                <a:cs typeface="Times New Roman" panose="02020603050405020304" pitchFamily="18" charset="0"/>
              </a:rPr>
              <a:t>.” </a:t>
            </a:r>
          </a:p>
          <a:p>
            <a:pPr marL="0" indent="0" algn="just"/>
            <a:endParaRPr lang="en-US" sz="1800" dirty="0">
              <a:latin typeface="Times New Roman" panose="02020603050405020304" pitchFamily="18" charset="0"/>
              <a:cs typeface="Times New Roman" panose="02020603050405020304" pitchFamily="18" charset="0"/>
            </a:endParaRPr>
          </a:p>
          <a:p>
            <a:pPr marL="0" indent="0" algn="just"/>
            <a:r>
              <a:rPr lang="en-US" sz="1800" dirty="0">
                <a:latin typeface="Times New Roman" panose="02020603050405020304" pitchFamily="18" charset="0"/>
                <a:cs typeface="Times New Roman" panose="02020603050405020304" pitchFamily="18" charset="0"/>
              </a:rPr>
              <a:t>On July 6, 2015, Railroad attorneys write to the County and the Health District informing them that within the past week, groundwater had been seen flowing down the slope from where the contractor was drilling the path for the pipeline to the drain field. The letter enclosed a field report documenting the groundwater seepage. The report stated, “</a:t>
            </a:r>
            <a:r>
              <a:rPr lang="en-US" sz="1800" i="1" dirty="0">
                <a:latin typeface="Times New Roman" panose="02020603050405020304" pitchFamily="18" charset="0"/>
                <a:cs typeface="Times New Roman" panose="02020603050405020304" pitchFamily="18" charset="0"/>
              </a:rPr>
              <a:t>It is likely that the drill hole intercepted a groundwater-bearing layer in the slope</a:t>
            </a:r>
            <a:r>
              <a:rPr lang="en-US" sz="1800" dirty="0">
                <a:latin typeface="Times New Roman" panose="02020603050405020304" pitchFamily="18" charset="0"/>
                <a:cs typeface="Times New Roman" panose="02020603050405020304" pitchFamily="18" charset="0"/>
              </a:rPr>
              <a:t>.”</a:t>
            </a:r>
          </a:p>
          <a:p>
            <a:pPr marL="0" indent="0" algn="just"/>
            <a:endParaRPr lang="en-US" sz="2400" dirty="0"/>
          </a:p>
        </p:txBody>
      </p:sp>
    </p:spTree>
    <p:extLst>
      <p:ext uri="{BB962C8B-B14F-4D97-AF65-F5344CB8AC3E}">
        <p14:creationId xmlns:p14="http://schemas.microsoft.com/office/powerpoint/2010/main" val="297241969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Times New Roman" pitchFamily="18" charset="0"/>
                <a:cs typeface="Times New Roman" pitchFamily="18" charset="0"/>
              </a:rPr>
              <a:t>Opening the Door a Smidge on the  21 day Rule</a:t>
            </a:r>
            <a:br>
              <a:rPr lang="en-US" sz="1800" dirty="0">
                <a:latin typeface="Times New Roman" pitchFamily="18" charset="0"/>
                <a:cs typeface="Times New Roman" pitchFamily="18" charset="0"/>
              </a:rPr>
            </a:br>
            <a:r>
              <a:rPr lang="en-US" sz="1800" dirty="0">
                <a:latin typeface="Times New Roman" pitchFamily="18" charset="0"/>
                <a:cs typeface="Times New Roman" pitchFamily="18" charset="0"/>
              </a:rPr>
              <a:t>Chumbley v. Snohomish County, Court of Appeals Case No. 74528-o-I</a:t>
            </a:r>
          </a:p>
        </p:txBody>
      </p:sp>
      <p:sp>
        <p:nvSpPr>
          <p:cNvPr id="3" name="Content Placeholder 2"/>
          <p:cNvSpPr>
            <a:spLocks noGrp="1"/>
          </p:cNvSpPr>
          <p:nvPr>
            <p:ph idx="1"/>
          </p:nvPr>
        </p:nvSpPr>
        <p:spPr/>
        <p:txBody>
          <a:bodyPr/>
          <a:lstStyle/>
          <a:p>
            <a:pPr marL="0" indent="0" algn="just"/>
            <a:r>
              <a:rPr lang="en-US" sz="2400" dirty="0"/>
              <a:t>Facts:  County Reacts</a:t>
            </a:r>
          </a:p>
          <a:p>
            <a:pPr marL="0" indent="0" algn="just"/>
            <a:endParaRPr lang="en-US" sz="2400" dirty="0"/>
          </a:p>
          <a:p>
            <a:pPr marL="0" indent="0" algn="just"/>
            <a:r>
              <a:rPr lang="en-US" sz="1800" dirty="0">
                <a:latin typeface="Times New Roman" panose="02020603050405020304" pitchFamily="18" charset="0"/>
                <a:cs typeface="Times New Roman" panose="02020603050405020304" pitchFamily="18" charset="0"/>
              </a:rPr>
              <a:t>On July 14, 2015, County posts a stop work order on lots 60 and 61 “</a:t>
            </a:r>
            <a:r>
              <a:rPr lang="en-US" sz="1800" i="1" dirty="0">
                <a:latin typeface="Times New Roman" panose="02020603050405020304" pitchFamily="18" charset="0"/>
                <a:cs typeface="Times New Roman" panose="02020603050405020304" pitchFamily="18" charset="0"/>
              </a:rPr>
              <a:t>for altering drainage</a:t>
            </a:r>
            <a:r>
              <a:rPr lang="en-US" sz="1800" dirty="0">
                <a:latin typeface="Times New Roman" panose="02020603050405020304" pitchFamily="18" charset="0"/>
                <a:cs typeface="Times New Roman" panose="02020603050405020304" pitchFamily="18" charset="0"/>
              </a:rPr>
              <a:t>.” The complaint investigation report notes, “</a:t>
            </a:r>
            <a:r>
              <a:rPr lang="en-US" sz="1800" i="1" dirty="0">
                <a:latin typeface="Times New Roman" panose="02020603050405020304" pitchFamily="18" charset="0"/>
                <a:cs typeface="Times New Roman" panose="02020603050405020304" pitchFamily="18" charset="0"/>
              </a:rPr>
              <a:t>Seepage coming from site and a ditch was dug across road and onto BNSF property</a:t>
            </a:r>
            <a:r>
              <a:rPr lang="en-US" sz="1800" dirty="0">
                <a:latin typeface="Times New Roman" panose="02020603050405020304" pitchFamily="18" charset="0"/>
                <a:cs typeface="Times New Roman" panose="02020603050405020304" pitchFamily="18" charset="0"/>
              </a:rPr>
              <a:t>.” </a:t>
            </a:r>
          </a:p>
          <a:p>
            <a:pPr marL="0" indent="0" algn="just"/>
            <a:endParaRPr lang="en-US" sz="1800" dirty="0">
              <a:latin typeface="Times New Roman" panose="02020603050405020304" pitchFamily="18" charset="0"/>
              <a:cs typeface="Times New Roman" panose="02020603050405020304" pitchFamily="18" charset="0"/>
            </a:endParaRPr>
          </a:p>
          <a:p>
            <a:pPr marL="0" indent="0" algn="just"/>
            <a:r>
              <a:rPr lang="en-US" sz="1800" dirty="0">
                <a:latin typeface="Times New Roman" panose="02020603050405020304" pitchFamily="18" charset="0"/>
                <a:cs typeface="Times New Roman" panose="02020603050405020304" pitchFamily="18" charset="0"/>
              </a:rPr>
              <a:t>On July 20, 2015, County issues a Notice of Violation against Applicant. The Notice states that land disturbing activity on lots 60 and 61 has occurred without a permit.   “</a:t>
            </a:r>
            <a:r>
              <a:rPr lang="en-US" sz="1800" i="1" dirty="0">
                <a:latin typeface="Times New Roman" panose="02020603050405020304" pitchFamily="18" charset="0"/>
                <a:cs typeface="Times New Roman" panose="02020603050405020304" pitchFamily="18" charset="0"/>
              </a:rPr>
              <a:t>The land disturbing activity involved the alteration of a natural drainage course and grading within a critical area</a:t>
            </a:r>
            <a:r>
              <a:rPr lang="en-US" sz="1800" dirty="0">
                <a:latin typeface="Times New Roman" panose="02020603050405020304" pitchFamily="18" charset="0"/>
                <a:cs typeface="Times New Roman" panose="02020603050405020304" pitchFamily="18" charset="0"/>
              </a:rPr>
              <a:t>.” The suggested corrective actions included obtaining a land disturbing activity permit.</a:t>
            </a:r>
          </a:p>
          <a:p>
            <a:pPr marL="0" indent="0" algn="just"/>
            <a:endParaRPr lang="en-US" sz="2400" dirty="0"/>
          </a:p>
        </p:txBody>
      </p:sp>
    </p:spTree>
    <p:extLst>
      <p:ext uri="{BB962C8B-B14F-4D97-AF65-F5344CB8AC3E}">
        <p14:creationId xmlns:p14="http://schemas.microsoft.com/office/powerpoint/2010/main" val="10922164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Times New Roman" pitchFamily="18" charset="0"/>
                <a:cs typeface="Times New Roman" pitchFamily="18" charset="0"/>
              </a:rPr>
              <a:t>Opening the Door a Smidge on the  21 day Rule</a:t>
            </a:r>
            <a:br>
              <a:rPr lang="en-US" sz="1800" dirty="0">
                <a:latin typeface="Times New Roman" pitchFamily="18" charset="0"/>
                <a:cs typeface="Times New Roman" pitchFamily="18" charset="0"/>
              </a:rPr>
            </a:br>
            <a:r>
              <a:rPr lang="en-US" sz="1800" dirty="0">
                <a:latin typeface="Times New Roman" pitchFamily="18" charset="0"/>
                <a:cs typeface="Times New Roman" pitchFamily="18" charset="0"/>
              </a:rPr>
              <a:t>Chumbley v. Snohomish County, Court of Appeals Case No. 74528-o-I</a:t>
            </a:r>
          </a:p>
        </p:txBody>
      </p:sp>
      <p:sp>
        <p:nvSpPr>
          <p:cNvPr id="3" name="Content Placeholder 2"/>
          <p:cNvSpPr>
            <a:spLocks noGrp="1"/>
          </p:cNvSpPr>
          <p:nvPr>
            <p:ph idx="1"/>
          </p:nvPr>
        </p:nvSpPr>
        <p:spPr/>
        <p:txBody>
          <a:bodyPr/>
          <a:lstStyle/>
          <a:p>
            <a:pPr marL="0" indent="0" algn="just"/>
            <a:r>
              <a:rPr lang="en-US" sz="2400" dirty="0"/>
              <a:t>Facts:  Applicant Responds</a:t>
            </a:r>
          </a:p>
          <a:p>
            <a:pPr marL="0" indent="0" algn="just"/>
            <a:endParaRPr lang="en-US" sz="2400" dirty="0"/>
          </a:p>
          <a:p>
            <a:pPr marL="0" indent="0" algn="just"/>
            <a:r>
              <a:rPr lang="en-US" sz="2000" dirty="0">
                <a:latin typeface="Times New Roman" panose="02020603050405020304" pitchFamily="18" charset="0"/>
                <a:cs typeface="Times New Roman" panose="02020603050405020304" pitchFamily="18" charset="0"/>
              </a:rPr>
              <a:t>On August 5, 2015, Applicant applies for a land disturbing activity permit for lots 60 and 61. The application was separate from the earlier application pertaining to lot 36. The project was to “</a:t>
            </a:r>
            <a:r>
              <a:rPr lang="en-US" sz="2000" i="1" dirty="0">
                <a:latin typeface="Times New Roman" panose="02020603050405020304" pitchFamily="18" charset="0"/>
                <a:cs typeface="Times New Roman" panose="02020603050405020304" pitchFamily="18" charset="0"/>
              </a:rPr>
              <a:t>add a drainage culvert for run-off control on Possession Lane to catch seepage and convey it to existing catch basin</a:t>
            </a:r>
            <a:r>
              <a:rPr lang="en-US" sz="2000" dirty="0">
                <a:latin typeface="Times New Roman" panose="02020603050405020304" pitchFamily="18" charset="0"/>
                <a:cs typeface="Times New Roman" panose="02020603050405020304" pitchFamily="18" charset="0"/>
              </a:rPr>
              <a:t>.”</a:t>
            </a:r>
          </a:p>
          <a:p>
            <a:pPr marL="0" indent="0" algn="just"/>
            <a:endParaRPr lang="en-US" sz="2000" dirty="0">
              <a:latin typeface="Times New Roman" panose="02020603050405020304" pitchFamily="18" charset="0"/>
              <a:cs typeface="Times New Roman" panose="02020603050405020304" pitchFamily="18" charset="0"/>
            </a:endParaRPr>
          </a:p>
          <a:p>
            <a:pPr marL="0" indent="0" algn="just"/>
            <a:r>
              <a:rPr lang="en-US" sz="2000" dirty="0">
                <a:latin typeface="Times New Roman" panose="02020603050405020304" pitchFamily="18" charset="0"/>
                <a:cs typeface="Times New Roman" panose="02020603050405020304" pitchFamily="18" charset="0"/>
              </a:rPr>
              <a:t>On September 8, 2015, the Applicant advised the County that he was withdrawing his lot 60/61 land disturbing permit application because the seepage had permanently stopped, apparently by the construction of a culvert. </a:t>
            </a:r>
          </a:p>
          <a:p>
            <a:pPr marL="0" indent="0" algn="just"/>
            <a:endParaRPr lang="en-US" sz="2400" dirty="0"/>
          </a:p>
        </p:txBody>
      </p:sp>
    </p:spTree>
    <p:extLst>
      <p:ext uri="{BB962C8B-B14F-4D97-AF65-F5344CB8AC3E}">
        <p14:creationId xmlns:p14="http://schemas.microsoft.com/office/powerpoint/2010/main" val="174248936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Times New Roman" pitchFamily="18" charset="0"/>
                <a:cs typeface="Times New Roman" pitchFamily="18" charset="0"/>
              </a:rPr>
              <a:t>Opening the Door a Smidge on the  21 day Rule</a:t>
            </a:r>
            <a:br>
              <a:rPr lang="en-US" sz="1800" dirty="0">
                <a:latin typeface="Times New Roman" pitchFamily="18" charset="0"/>
                <a:cs typeface="Times New Roman" pitchFamily="18" charset="0"/>
              </a:rPr>
            </a:br>
            <a:r>
              <a:rPr lang="en-US" sz="1800" dirty="0">
                <a:latin typeface="Times New Roman" pitchFamily="18" charset="0"/>
                <a:cs typeface="Times New Roman" pitchFamily="18" charset="0"/>
              </a:rPr>
              <a:t>Chumbley v. Snohomish County, Court of Appeals Case No. 74528-o-I</a:t>
            </a:r>
          </a:p>
        </p:txBody>
      </p:sp>
      <p:sp>
        <p:nvSpPr>
          <p:cNvPr id="3" name="Content Placeholder 2"/>
          <p:cNvSpPr>
            <a:spLocks noGrp="1"/>
          </p:cNvSpPr>
          <p:nvPr>
            <p:ph idx="1"/>
          </p:nvPr>
        </p:nvSpPr>
        <p:spPr/>
        <p:txBody>
          <a:bodyPr/>
          <a:lstStyle/>
          <a:p>
            <a:pPr marL="0" indent="0" algn="just"/>
            <a:r>
              <a:rPr lang="en-US" sz="2400" dirty="0"/>
              <a:t>Facts:  County Backs Down  </a:t>
            </a:r>
          </a:p>
          <a:p>
            <a:pPr marL="0" indent="0" algn="just"/>
            <a:endParaRPr lang="en-US" sz="2400" dirty="0"/>
          </a:p>
          <a:p>
            <a:pPr marL="0" indent="0" algn="just"/>
            <a:r>
              <a:rPr lang="en-US" sz="2400" dirty="0"/>
              <a:t>On September 9, 2015 the County made the following entry into its case activity log:</a:t>
            </a:r>
          </a:p>
          <a:p>
            <a:pPr marL="0" indent="0" algn="just"/>
            <a:r>
              <a:rPr lang="en-US" sz="2400" dirty="0"/>
              <a:t>• Begis [Applicant] is taking out the pipe and filling in the ditch with dirt</a:t>
            </a:r>
          </a:p>
          <a:p>
            <a:pPr marL="0" indent="0" algn="just"/>
            <a:r>
              <a:rPr lang="en-US" sz="2400" dirty="0"/>
              <a:t>• No permit will be required</a:t>
            </a:r>
          </a:p>
          <a:p>
            <a:pPr marL="0" indent="0" algn="just"/>
            <a:r>
              <a:rPr lang="en-US" sz="2400" dirty="0"/>
              <a:t>• No water is discharging through the area</a:t>
            </a:r>
          </a:p>
          <a:p>
            <a:pPr marL="0" indent="0" algn="just"/>
            <a:r>
              <a:rPr lang="en-US" sz="2400" dirty="0"/>
              <a:t>• The leak has been located and corrected</a:t>
            </a:r>
          </a:p>
          <a:p>
            <a:pPr marL="0" indent="0" algn="just"/>
            <a:r>
              <a:rPr lang="en-US" sz="2400" dirty="0"/>
              <a:t>That same day, the County closed its case file on the enforcement action.</a:t>
            </a:r>
          </a:p>
        </p:txBody>
      </p:sp>
    </p:spTree>
    <p:extLst>
      <p:ext uri="{BB962C8B-B14F-4D97-AF65-F5344CB8AC3E}">
        <p14:creationId xmlns:p14="http://schemas.microsoft.com/office/powerpoint/2010/main" val="134475754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Times New Roman" pitchFamily="18" charset="0"/>
                <a:cs typeface="Times New Roman" pitchFamily="18" charset="0"/>
              </a:rPr>
              <a:t>Opening the Door a Smidge on the  21 day Rule</a:t>
            </a:r>
            <a:br>
              <a:rPr lang="en-US" sz="1800" dirty="0">
                <a:latin typeface="Times New Roman" pitchFamily="18" charset="0"/>
                <a:cs typeface="Times New Roman" pitchFamily="18" charset="0"/>
              </a:rPr>
            </a:br>
            <a:r>
              <a:rPr lang="en-US" sz="1800" dirty="0">
                <a:latin typeface="Times New Roman" pitchFamily="18" charset="0"/>
                <a:cs typeface="Times New Roman" pitchFamily="18" charset="0"/>
              </a:rPr>
              <a:t>Chumbley v. Snohomish County, Court of Appeals Case No. 74528-o-I</a:t>
            </a:r>
          </a:p>
        </p:txBody>
      </p:sp>
      <p:sp>
        <p:nvSpPr>
          <p:cNvPr id="3" name="Content Placeholder 2"/>
          <p:cNvSpPr>
            <a:spLocks noGrp="1"/>
          </p:cNvSpPr>
          <p:nvPr>
            <p:ph idx="1"/>
          </p:nvPr>
        </p:nvSpPr>
        <p:spPr/>
        <p:txBody>
          <a:bodyPr/>
          <a:lstStyle/>
          <a:p>
            <a:pPr marL="0" indent="0" algn="just"/>
            <a:r>
              <a:rPr lang="en-US" sz="2400" dirty="0"/>
              <a:t>Facts:  Consequences</a:t>
            </a:r>
          </a:p>
          <a:p>
            <a:pPr marL="0" indent="0" algn="just"/>
            <a:endParaRPr lang="en-US" sz="2400" dirty="0"/>
          </a:p>
          <a:p>
            <a:pPr marL="0" indent="0" algn="just"/>
            <a:r>
              <a:rPr lang="en-US" sz="2000" dirty="0">
                <a:latin typeface="Times New Roman" panose="02020603050405020304" pitchFamily="18" charset="0"/>
                <a:cs typeface="Times New Roman" panose="02020603050405020304" pitchFamily="18" charset="0"/>
              </a:rPr>
              <a:t>On September 18, 2015 Health District issues final septic approval.</a:t>
            </a:r>
          </a:p>
          <a:p>
            <a:pPr marL="0" indent="0" algn="just"/>
            <a:endParaRPr lang="en-US" sz="2000" dirty="0">
              <a:latin typeface="Times New Roman" panose="02020603050405020304" pitchFamily="18" charset="0"/>
              <a:cs typeface="Times New Roman" panose="02020603050405020304" pitchFamily="18" charset="0"/>
            </a:endParaRPr>
          </a:p>
          <a:p>
            <a:pPr marL="0" indent="0" algn="just"/>
            <a:r>
              <a:rPr lang="en-US" sz="2000" dirty="0">
                <a:latin typeface="Times New Roman" panose="02020603050405020304" pitchFamily="18" charset="0"/>
                <a:cs typeface="Times New Roman" panose="02020603050405020304" pitchFamily="18" charset="0"/>
              </a:rPr>
              <a:t>On September 22, 2015, County issues certificate of occupancy for building permit for Lot 36.  </a:t>
            </a:r>
          </a:p>
          <a:p>
            <a:pPr marL="0" indent="0" algn="just"/>
            <a:endParaRPr lang="en-US" sz="2000" dirty="0">
              <a:latin typeface="Times New Roman" panose="02020603050405020304" pitchFamily="18" charset="0"/>
              <a:cs typeface="Times New Roman" panose="02020603050405020304" pitchFamily="18" charset="0"/>
            </a:endParaRPr>
          </a:p>
          <a:p>
            <a:pPr marL="0" indent="0" algn="just"/>
            <a:r>
              <a:rPr lang="en-US" sz="2000" dirty="0">
                <a:latin typeface="Times New Roman" panose="02020603050405020304" pitchFamily="18" charset="0"/>
                <a:cs typeface="Times New Roman" panose="02020603050405020304" pitchFamily="18" charset="0"/>
              </a:rPr>
              <a:t>On September 30, 2015, project neighbors and the railroad file a Land Use Petition Act (Chapter 36.70A RCW) action against the County, the Health District, the Applicant and purchasers of the home on Lot 36 for failing to comply with land alteration and critical area requirements for construction of the Lot 60/61 drain field.  </a:t>
            </a:r>
          </a:p>
          <a:p>
            <a:pPr marL="0" indent="0" algn="just"/>
            <a:endParaRPr lang="en-US" sz="1800" dirty="0">
              <a:latin typeface="Times New Roman" panose="02020603050405020304" pitchFamily="18" charset="0"/>
              <a:cs typeface="Times New Roman" panose="02020603050405020304" pitchFamily="18" charset="0"/>
            </a:endParaRPr>
          </a:p>
          <a:p>
            <a:pPr marL="0" indent="0" algn="just"/>
            <a:endParaRPr lang="en-US" sz="2400" dirty="0"/>
          </a:p>
        </p:txBody>
      </p:sp>
    </p:spTree>
    <p:extLst>
      <p:ext uri="{BB962C8B-B14F-4D97-AF65-F5344CB8AC3E}">
        <p14:creationId xmlns:p14="http://schemas.microsoft.com/office/powerpoint/2010/main" val="22698211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Times New Roman" pitchFamily="18" charset="0"/>
                <a:cs typeface="Times New Roman" pitchFamily="18" charset="0"/>
              </a:rPr>
              <a:t>Opening the Door a Smidge on the  21 day Rule</a:t>
            </a:r>
            <a:br>
              <a:rPr lang="en-US" sz="1800" dirty="0">
                <a:latin typeface="Times New Roman" pitchFamily="18" charset="0"/>
                <a:cs typeface="Times New Roman" pitchFamily="18" charset="0"/>
              </a:rPr>
            </a:br>
            <a:r>
              <a:rPr lang="en-US" sz="1800" dirty="0">
                <a:latin typeface="Times New Roman" pitchFamily="18" charset="0"/>
                <a:cs typeface="Times New Roman" pitchFamily="18" charset="0"/>
              </a:rPr>
              <a:t>Chumbley v. Snohomish County, Court of Appeals Case No. 74528-o-I</a:t>
            </a:r>
          </a:p>
        </p:txBody>
      </p:sp>
      <p:sp>
        <p:nvSpPr>
          <p:cNvPr id="3" name="Content Placeholder 2"/>
          <p:cNvSpPr>
            <a:spLocks noGrp="1"/>
          </p:cNvSpPr>
          <p:nvPr>
            <p:ph idx="1"/>
          </p:nvPr>
        </p:nvSpPr>
        <p:spPr/>
        <p:txBody>
          <a:bodyPr/>
          <a:lstStyle/>
          <a:p>
            <a:pPr marL="0" indent="0" algn="just"/>
            <a:r>
              <a:rPr lang="en-US" sz="2400" dirty="0"/>
              <a:t>Facts:  Pointing Fingers</a:t>
            </a:r>
          </a:p>
          <a:p>
            <a:pPr marL="0" indent="0" algn="just"/>
            <a:endParaRPr lang="en-US" sz="2400" dirty="0"/>
          </a:p>
          <a:p>
            <a:pPr marL="0" indent="0" algn="just"/>
            <a:r>
              <a:rPr lang="en-US" sz="2000" dirty="0">
                <a:latin typeface="Times New Roman" panose="02020603050405020304" pitchFamily="18" charset="0"/>
                <a:cs typeface="Times New Roman" panose="02020603050405020304" pitchFamily="18" charset="0"/>
              </a:rPr>
              <a:t>On October 28, 2015, the county filed an answer admitting that it did not perform any “permitting review” relating to the location of the sewage system on lots 60 and 61. The county's answer asserted that it did not have to perform such review because the Health District had exclusive authority to approve applications for the design and installation of onsite sewage systems. </a:t>
            </a:r>
          </a:p>
          <a:p>
            <a:pPr marL="0" indent="0" algn="just"/>
            <a:endParaRPr lang="en-US" sz="2000" dirty="0">
              <a:latin typeface="Times New Roman" panose="02020603050405020304" pitchFamily="18" charset="0"/>
              <a:cs typeface="Times New Roman" panose="02020603050405020304" pitchFamily="18" charset="0"/>
            </a:endParaRPr>
          </a:p>
          <a:p>
            <a:pPr marL="0" indent="0" algn="just"/>
            <a:r>
              <a:rPr lang="en-US" sz="2000" dirty="0">
                <a:latin typeface="Times New Roman" panose="02020603050405020304" pitchFamily="18" charset="0"/>
                <a:cs typeface="Times New Roman" panose="02020603050405020304" pitchFamily="18" charset="0"/>
              </a:rPr>
              <a:t>The Health District filed an answer stating that the county had the exclusive responsibility for reviews required by the critical areas ordinances.</a:t>
            </a:r>
          </a:p>
          <a:p>
            <a:pPr marL="0" indent="0" algn="just"/>
            <a:r>
              <a:rPr lang="en-US" sz="2400" dirty="0"/>
              <a:t>  </a:t>
            </a:r>
          </a:p>
          <a:p>
            <a:pPr marL="0" indent="0" algn="just"/>
            <a:endParaRPr lang="en-US" sz="2400" dirty="0"/>
          </a:p>
          <a:p>
            <a:pPr marL="0" indent="0" algn="just"/>
            <a:endParaRPr lang="en-US" sz="2400" dirty="0"/>
          </a:p>
        </p:txBody>
      </p:sp>
    </p:spTree>
    <p:extLst>
      <p:ext uri="{BB962C8B-B14F-4D97-AF65-F5344CB8AC3E}">
        <p14:creationId xmlns:p14="http://schemas.microsoft.com/office/powerpoint/2010/main" val="181429757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Times New Roman" pitchFamily="18" charset="0"/>
                <a:cs typeface="Times New Roman" pitchFamily="18" charset="0"/>
              </a:rPr>
              <a:t>Opening the Door a Smidge on the  21 day Rule</a:t>
            </a:r>
            <a:br>
              <a:rPr lang="en-US" sz="1800" dirty="0">
                <a:latin typeface="Times New Roman" pitchFamily="18" charset="0"/>
                <a:cs typeface="Times New Roman" pitchFamily="18" charset="0"/>
              </a:rPr>
            </a:br>
            <a:r>
              <a:rPr lang="en-US" sz="1800" dirty="0">
                <a:latin typeface="Times New Roman" pitchFamily="18" charset="0"/>
                <a:cs typeface="Times New Roman" pitchFamily="18" charset="0"/>
              </a:rPr>
              <a:t>Chumbley v. Snohomish County, Court of Appeals Case No. 74528-o-I</a:t>
            </a:r>
          </a:p>
        </p:txBody>
      </p:sp>
      <p:sp>
        <p:nvSpPr>
          <p:cNvPr id="3" name="Content Placeholder 2"/>
          <p:cNvSpPr>
            <a:spLocks noGrp="1"/>
          </p:cNvSpPr>
          <p:nvPr>
            <p:ph idx="1"/>
          </p:nvPr>
        </p:nvSpPr>
        <p:spPr/>
        <p:txBody>
          <a:bodyPr/>
          <a:lstStyle/>
          <a:p>
            <a:pPr marL="0" indent="0" algn="just"/>
            <a:r>
              <a:rPr lang="en-US" sz="2400" dirty="0"/>
              <a:t>Primary Issue:  </a:t>
            </a:r>
          </a:p>
          <a:p>
            <a:pPr marL="0" indent="0" algn="just"/>
            <a:endParaRPr lang="en-US" sz="2400" dirty="0"/>
          </a:p>
          <a:p>
            <a:pPr marL="0" indent="0" algn="just"/>
            <a:r>
              <a:rPr lang="en-US" sz="2400" dirty="0"/>
              <a:t>Was LUPA appeal untimely because it was filed more than 21 days after building permit issuance?</a:t>
            </a:r>
          </a:p>
          <a:p>
            <a:pPr marL="0" indent="0" algn="just"/>
            <a:endParaRPr lang="en-US" sz="2400" dirty="0"/>
          </a:p>
          <a:p>
            <a:pPr marL="0" indent="0" algn="just"/>
            <a:endParaRPr lang="en-US" sz="2400" dirty="0"/>
          </a:p>
        </p:txBody>
      </p:sp>
    </p:spTree>
    <p:extLst>
      <p:ext uri="{BB962C8B-B14F-4D97-AF65-F5344CB8AC3E}">
        <p14:creationId xmlns:p14="http://schemas.microsoft.com/office/powerpoint/2010/main" val="929696885"/>
      </p:ext>
    </p:extLst>
  </p:cSld>
  <p:clrMapOvr>
    <a:masterClrMapping/>
  </p:clrMapOvr>
</p:sld>
</file>

<file path=ppt/theme/theme1.xml><?xml version="1.0" encoding="utf-8"?>
<a:theme xmlns:a="http://schemas.openxmlformats.org/drawingml/2006/main" name="OMW-RC">
  <a:themeElements>
    <a:clrScheme name="OMW-RC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OMW-R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400" b="0" i="0" u="none" strike="noStrike" cap="none" normalizeH="0" baseline="0" smtClean="0">
            <a:ln>
              <a:noFill/>
            </a:ln>
            <a:solidFill>
              <a:schemeClr val="bg2"/>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400" b="0" i="0" u="none" strike="noStrike" cap="none" normalizeH="0" baseline="0" smtClean="0">
            <a:ln>
              <a:noFill/>
            </a:ln>
            <a:solidFill>
              <a:schemeClr val="bg2"/>
            </a:solidFill>
            <a:effectLst>
              <a:outerShdw blurRad="38100" dist="38100" dir="2700000" algn="tl">
                <a:srgbClr val="000000">
                  <a:alpha val="43137"/>
                </a:srgbClr>
              </a:outerShdw>
            </a:effectLst>
            <a:latin typeface="Arial" charset="0"/>
          </a:defRPr>
        </a:defPPr>
      </a:lstStyle>
    </a:lnDef>
  </a:objectDefaults>
  <a:extraClrSchemeLst>
    <a:extraClrScheme>
      <a:clrScheme name="OMW-RC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OMW-RC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OMW-RC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MW-RC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OMW-RC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OMW-RC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OMW-RC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OMW-RC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OMW-RC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OMW-RC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OMW-RC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OMW-RC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emplate>
  <TotalTime>0</TotalTime>
  <Words>10679</Words>
  <Application>Microsoft Office PowerPoint</Application>
  <PresentationFormat>On-screen Show (4:3)</PresentationFormat>
  <Paragraphs>1330</Paragraphs>
  <Slides>133</Slides>
  <Notes>40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133</vt:i4>
      </vt:variant>
    </vt:vector>
  </HeadingPairs>
  <TitlesOfParts>
    <vt:vector size="139" baseType="lpstr">
      <vt:lpstr>Arial</vt:lpstr>
      <vt:lpstr>Arial Black</vt:lpstr>
      <vt:lpstr>Calibri</vt:lpstr>
      <vt:lpstr>Times New Roman</vt:lpstr>
      <vt:lpstr>Wingdings</vt:lpstr>
      <vt:lpstr>OMW-RC</vt:lpstr>
      <vt:lpstr> LAND USE  CASE LAW UPDATE </vt:lpstr>
      <vt:lpstr> </vt:lpstr>
      <vt:lpstr> </vt:lpstr>
      <vt:lpstr>Unit of Measurement Murr v. Wisconsin, 582 U.S. __ (2017)</vt:lpstr>
      <vt:lpstr>Unit of Measurement Murr v. Wisconsin, 582 U.S. __ (2017)</vt:lpstr>
      <vt:lpstr>Unit of Measurement Murr v. Wisconsin, 582 U.S. __ (2017)</vt:lpstr>
      <vt:lpstr>Unit of Measurement Murr v. Wisconsin, 582 U.S. __ (2017)</vt:lpstr>
      <vt:lpstr>Unit of Measurement Murr v. Wisconsin, 582 U.S. __ (2017)</vt:lpstr>
      <vt:lpstr>Unit of Measurement Murr v. Wisconsin, 582 U.S. __ (2017)</vt:lpstr>
      <vt:lpstr>Unit of Measurement Murr v. Wisconsin, 582 U.S. __ (2017)</vt:lpstr>
      <vt:lpstr>Unit of Measurement Murr v. Wisconsin, 582 U.S. __ (2017)</vt:lpstr>
      <vt:lpstr>Unit of Measurement Murr v. Wisconsin, 582 U.S. __ (2017)</vt:lpstr>
      <vt:lpstr>Unit of Measurement Murr v. Wisconsin, 582 U.S. __ (2017)</vt:lpstr>
      <vt:lpstr>Unit of Measurement Murr v. Wisconsin, 582 U.S. __ (2017)</vt:lpstr>
      <vt:lpstr>Unit of Measurement Murr v. Wisconsin, 582 U.S. __ (2017)</vt:lpstr>
      <vt:lpstr>Unit of Measurement Murr v. Wisconsin, 582 U.S. __ (2017)</vt:lpstr>
      <vt:lpstr>Unit of Measurement Murr v. Wisconsin, 582 U.S. __ (2017)</vt:lpstr>
      <vt:lpstr>Unit of Measurement Murr v. Wisconsin, 582 U.S. __ (2017)</vt:lpstr>
      <vt:lpstr>Unit of Measurement Murr v. Wisconsin, 582 U.S. __ (2017)</vt:lpstr>
      <vt:lpstr>Vested Rights and the Feds Snohomish County v. Pollution Control Hearings Board, 187 Wash.2d 346 (2016)</vt:lpstr>
      <vt:lpstr>Vested Rights and the Feds Snohomish County v. Pollution Control Hearings Board, 187 Wash.2d 346 (2016)</vt:lpstr>
      <vt:lpstr>Vested Rights and the Feds Snohomish County v. Pollution Control Hearings Board, 187 Wash.2d 346 (2016)</vt:lpstr>
      <vt:lpstr>Vested Rights and the Feds Snohomish County v. Pollution Control Hearings Board, 187 Wash.2d 346 (2016)</vt:lpstr>
      <vt:lpstr>Vested Rights and the Feds Snohomish County v. Pollution Control Hearings Board, 187 Wash.2d 346 (2016)</vt:lpstr>
      <vt:lpstr>Vested Rights and the Feds Snohomish County v. Pollution Control Hearings Board, 187 Wash.2d 346 (2016)</vt:lpstr>
      <vt:lpstr>Vested Rights and the Feds Snohomish County v. Pollution Control Hearings Board, 187 Wash.2d 346 (2016)</vt:lpstr>
      <vt:lpstr>Vested Rights and the Feds Snohomish County v. Pollution Control Hearings Board, 187 Wash.2d 346 (2016)</vt:lpstr>
      <vt:lpstr>Vested Rights and the Feds Snohomish County v. Pollution Control Hearings Board, 187 Wash.2d 346 (2016)</vt:lpstr>
      <vt:lpstr>Vested Rights and the Feds Snohomish County v. Pollution Control Hearings Board, 187 Wash.2d 346 (2016)</vt:lpstr>
      <vt:lpstr>Vested Rights and the Feds Snohomish County v. Pollution Control Hearings Board, 187 Wash.2d 346 (2016)</vt:lpstr>
      <vt:lpstr>Vested Rights and the Feds Snohomish County v. Pollution Control Hearings Board, 187 Wash.2d 346 (2016)</vt:lpstr>
      <vt:lpstr>Vested Rights and the Feds Snohomish County v. Pollution Control Hearings Board, 187 Wash.2d 346 (2016)</vt:lpstr>
      <vt:lpstr>Vested Rights and the Feds Snohomish County v. Pollution Control Hearings Board, 187 Wash.2d 346 (2016)</vt:lpstr>
      <vt:lpstr>Vested Rights and the Feds Snohomish County v. Pollution Control Hearings Board, 187 Wash.2d 346 (2016)</vt:lpstr>
      <vt:lpstr>Vested Rights and the Feds Snohomish County v. Pollution Control Hearings Board, 187 Wash.2d 346 (2016)</vt:lpstr>
      <vt:lpstr>Vested Rights and the Feds Snohomish County v. Pollution Control Hearings Board, 187 Wash.2d 346 (2016)</vt:lpstr>
      <vt:lpstr>Vested Rights and the Feds Snohomish County v. Pollution Control Hearings Board, 187 Wash.2d 346 (2016)</vt:lpstr>
      <vt:lpstr>Vested Rights and the Feds Snohomish County v. Pollution Control Hearings Board, 187 Wash.2d 346 (2016)</vt:lpstr>
      <vt:lpstr>Vested Rights and the Feds Snohomish County v. Pollution Control Hearings Board, 187 Wash.2d 346 (2016)</vt:lpstr>
      <vt:lpstr>Vested Rights and the Feds Snohomish County v. Pollution Control Hearings Board, 187 Wash.2d 346 (2016)</vt:lpstr>
      <vt:lpstr>Vested Rights and the Feds Snohomish County v. Pollution Control Hearings Board, 187 Wash.2d 346 (2016)</vt:lpstr>
      <vt:lpstr>Burien II – The $$$ Sequel Maytown Sand and Gravel LLC v. Thurston County, 198 Wn. App. 560 (2017)</vt:lpstr>
      <vt:lpstr>Burien II – The $$$ Sequel Maytown Sand and Gravel LLC v. Thurston County, 198 Wn. App. 560 (2017)</vt:lpstr>
      <vt:lpstr>Burien II – The $$$ Sequel Maytown Sand and Gravel LLC v. Thurston County, 198 Wn. App. 560 (2017)</vt:lpstr>
      <vt:lpstr>Burien II – The $$$ Sequel Maytown Sand and Gravel LLC v. Thurston County, 198 Wn. App. 560 (2017)</vt:lpstr>
      <vt:lpstr>Burien II – The $$$ Sequel Maytown Sand and Gravel LLC v. Thurston County, 198 Wn. App. 560 (2017)</vt:lpstr>
      <vt:lpstr>Burien II – The $$$ Sequel Maytown Sand and Gravel LLC v. Thurston County, 198 Wn. App. 560 (2017)</vt:lpstr>
      <vt:lpstr>Burien II – The $$$ Sequel Maytown Sand and Gravel LLC v. Thurston County, 198 Wn. App. 560 (2017)</vt:lpstr>
      <vt:lpstr>Burien II – The $$$ Sequel Maytown Sand and Gravel LLC v. Thurston County, 198 Wn. App. 560 (2017)</vt:lpstr>
      <vt:lpstr>Burien II – The $$$ Sequel Maytown Sand and Gravel LLC v. Thurston County, 198 Wn. App. 560 (2017)</vt:lpstr>
      <vt:lpstr>Burien II – The $$$ Sequel Maytown  Sand and Gravel LLC v. Thurston County, 198 Wn. App. 560 (2017)</vt:lpstr>
      <vt:lpstr>Burien II – The $$$ Sequel Maytown  Sand and Gravel LLC v. Thurston County, 198 Wn. App. 560 (2017)</vt:lpstr>
      <vt:lpstr>Burien II – The $$$ Sequel Maytown  Sand and Gravel LLC v. Thurston County, 198 Wn. App. 560 (2017)</vt:lpstr>
      <vt:lpstr>Burien II – The $$$ Sequel Maytown  Sand and Gravel LLC v. Thurston County, 198 Wn. App. 560 (2017)</vt:lpstr>
      <vt:lpstr>Burien II – The $$$ Sequel Maytown Sand and Gravel LLC v. Thurston County, 198 Wn. App. 560 (2017)</vt:lpstr>
      <vt:lpstr>Burien II – The $$$ Sequel Maytown Sand and Gravel LLC v. Thurston County, 198 Wn. App. 560 (2017)</vt:lpstr>
      <vt:lpstr>Burien II – The $$$ Sequel Maytown Sand and Gravel LLC v. Thurston County, 198 Wn. App. 560 (2017)</vt:lpstr>
      <vt:lpstr>Burien II – The $$$ Sequel Maytown Sand and Gravel LLC v. Thurston County, 198 Wn. App. 560 (2017)</vt:lpstr>
      <vt:lpstr>Burien II – The $$$ Sequel Maytown Sand and Gravel LLC v. Thurston County, 198 Wn. App. 560 (2017)</vt:lpstr>
      <vt:lpstr>Whatcom Prequel – Kittitas County v. EWGMHB, 172 Wn.2d 144 (2011)</vt:lpstr>
      <vt:lpstr>Whatcom County v. Western Washington Growth Management Hearings Board,  186Wn.2d 648 (2016)</vt:lpstr>
      <vt:lpstr>Whatcom County v. Western Washington Growth Management Hearings Board,  186Wn.2d 648 (2016)</vt:lpstr>
      <vt:lpstr>Whatcom County v. Western Washington Growth Management Hearings Board, (WA Supreme No. 91475–3)</vt:lpstr>
      <vt:lpstr>Whatcom County v. Western Washington Growth Management Hearings Board, (WA Supreme No. 91475–3)</vt:lpstr>
      <vt:lpstr>Whatcom County v. Western Washington Growth Management Hearings Board, (WA Supreme No. 91475–3)</vt:lpstr>
      <vt:lpstr>Whatcom County v. Western Washington Growth Management Hearings Board, (WA Supreme No. 91475–3)</vt:lpstr>
      <vt:lpstr>Whatcom County v. Western Washington Growth Management Hearings Board, (WA Supreme No. 91475–3)</vt:lpstr>
      <vt:lpstr>Whatcom County v. Western Washington Growth Management Hearings Board, (WA Supreme No. 91475–3)</vt:lpstr>
      <vt:lpstr>Whatcom County v. Western Washington Growth Management Hearings Board, (WA Supreme No. 91475–3)</vt:lpstr>
      <vt:lpstr>Whatcom County v. Western Washington Growth Management Hearings Board, (WA Supreme No. 91475–3)</vt:lpstr>
      <vt:lpstr>Whatcom County v. Western Washington Growth Management Hearings Board, (WA Supreme No. 91475–3)</vt:lpstr>
      <vt:lpstr>Whatcom County v. Western Washington Growth Management Hearings Board, (WA Supreme No. 91475–3)</vt:lpstr>
      <vt:lpstr>Nowhere to Turn? – City Initiated Site Specific Rezones  Schnitzer West LLC v. City of Puyallup, WA Ct. of Appeals, 47900-1-II</vt:lpstr>
      <vt:lpstr>Nowhere to Turn? – City Initiated Site Specific Rezones  Schnitzer West LLC v. City of Puyallup, WA Ct. of Appeals, 47900-1-II</vt:lpstr>
      <vt:lpstr>Nowhere to Turn? – City Initiated Site Specific Rezones  Schnitzer West LLC v. City of Puyallup, WA Ct. of Appeals, 47900-1-II</vt:lpstr>
      <vt:lpstr>Nowhere to Turn? – City Initiated Site Specific Rezones  Schnitzer West LLC v. City of Puyallup, WA Ct. of Appeals, 47900-1-II</vt:lpstr>
      <vt:lpstr>Nowhere to Turn? – City Initiated Site Specific Rezones  Schnitzer West LLC v. City of Puyallup, WA Ct. of Appeals, 47900-1-II</vt:lpstr>
      <vt:lpstr>Nowhere to Turn? – City Initiated Site Specific Rezones  Schnitzer West LLC v. City of Puyallup, WA Ct. of Appeals, 47900-1-II</vt:lpstr>
      <vt:lpstr>Nowhere to Turn? – City Initiated Site Specific Rezones  Schnitzer West LLC v. City of Puyallup, WA Ct. of Appeals, 47900-1-II</vt:lpstr>
      <vt:lpstr>Nowhere to Turn? – City Initiated Site Specific Rezones  Schnitzer West LLC v. City of Puyallup, WA Ct. of Appeals, 47900-1-II</vt:lpstr>
      <vt:lpstr>Nowhere to Turn? – City Initiated Site Specific Rezones  Schnitzer West LLC v. City of Puyallup, WA Ct. of Appeals, 47900-1-II</vt:lpstr>
      <vt:lpstr>Nowhere to Turn? – City Initiated Site Specific Rezones  Schnitzer West LLC v. City of Puyallup, WA Ct. of Appeals, 47900-1-II</vt:lpstr>
      <vt:lpstr>Nowhere to Turn? – City Initiated Site Specific Rezones  Schnitzer West LLC v. City of Puyallup, WA Ct. of Appeals, 47900-1-II</vt:lpstr>
      <vt:lpstr>Nowhere to Turn? – City Initiated Site Specific Rezones  Schnitzer West LLC v. City of Puyallup, WA Ct. of Appeals, 47900-1-II</vt:lpstr>
      <vt:lpstr>Nowhere to Turn? – City Initiated Site Specific Rezones  Schnitzer West LLC v. City of Puyallup, WA Ct. of Appeals, 47900-1-II</vt:lpstr>
      <vt:lpstr>Nowhere to Turn? – City Initiated Site Specific Rezones  Schnitzer West LLC v. City of Puyallup, WA Ct. of Appeals, 47900-1-II</vt:lpstr>
      <vt:lpstr>Opening the Door a Smidge on the  21 day Rule Chumbley v. Snohomish County, Court of Appeals Case No. 74528-o-I</vt:lpstr>
      <vt:lpstr>Opening the Door a Smidge on the  21 day Rule Chumbley v. Snohomish County, Court of Appeals Case No. 74528-o-I</vt:lpstr>
      <vt:lpstr>Opening the Door a Smidge on the  21 day Rule Chumbley v. Snohomish County, Court of Appeals Case No. 74528-o-I</vt:lpstr>
      <vt:lpstr>Opening the Door a Smidge on the  21 day Rule Chumbley v. Snohomish County, Court of Appeals Case No. 74528-o-I</vt:lpstr>
      <vt:lpstr>Opening the Door a Smidge on the  21 day Rule Chumbley v. Snohomish County, Court of Appeals Case No. 74528-o-I</vt:lpstr>
      <vt:lpstr>Opening the Door a Smidge on the  21 day Rule Chumbley v. Snohomish County, Court of Appeals Case No. 74528-o-I</vt:lpstr>
      <vt:lpstr>Opening the Door a Smidge on the  21 day Rule Chumbley v. Snohomish County, Court of Appeals Case No. 74528-o-I</vt:lpstr>
      <vt:lpstr>Opening the Door a Smidge on the  21 day Rule Chumbley v. Snohomish County, Court of Appeals Case No. 74528-o-I</vt:lpstr>
      <vt:lpstr>Opening the Door a Smidge on the  21 day Rule Chumbley v. Snohomish County, Court of Appeals Case No. 74528-o-I</vt:lpstr>
      <vt:lpstr>Opening the Door a Smidge on the  21 day Rule Chumbley v. Snohomish County, Court of Appeals Case No. 74528-o-I</vt:lpstr>
      <vt:lpstr>Opening the Door a Smidge on the  21 day Rule Chumbley v. Snohomish County, Court of Appeals Case No. 74528-o-I</vt:lpstr>
      <vt:lpstr>Opening the Door a Smidge on the  21 day Rule Chumbley v. Snohomish County, Court of Appeals Case No. 74528-o-I</vt:lpstr>
      <vt:lpstr>Opening the Door a Smidge on the  21 day Rule Chumbley v. Snohomish County, Court of Appeals Case No. 74528-o-I</vt:lpstr>
      <vt:lpstr>Opening the Door a Smidge on the  21 day Rule Chumbley v. Snohomish County, Court of Appeals Case No. 74528-o-I</vt:lpstr>
      <vt:lpstr>Opening the Door a Smidge on the  21 day Rule Chumbley v. Snohomish County, Court of Appeals Case No. 74528-o-I</vt:lpstr>
      <vt:lpstr>Opening the Door a Smidge on the  21 day Rule Chumbley v. Snohomish County, Court of Appeals Case No. 74528-o-I</vt:lpstr>
      <vt:lpstr>Opening the Door a Smidge on the  21 day Rule Chumbley v. Snohomish County, Court of Appeals Case No. 74528-o-I</vt:lpstr>
      <vt:lpstr>Opening the Door a Smidge on the  21 day Rule Chumbley v. Snohomish County, Court of Appeals Case No. 74528-o-I</vt:lpstr>
      <vt:lpstr>Opening the Door a Smidge on the  21 day Rule Chumbley v. Snohomish County, Court of Appeals Case No. 74528-o-I</vt:lpstr>
      <vt:lpstr>Opening the Door a Smidge on the  21 day Rule Chumbley v. Snohomish County, Court of Appeals Case No. 74528-o-I</vt:lpstr>
      <vt:lpstr>Opening the Door a Smidge on the  21 day Rule Chumbley v. Snohomish County, Court of Appeals Case No. 74528-o-I</vt:lpstr>
      <vt:lpstr>Opening the Door a Smidge on the  21 day Rule Chumbley v. Snohomish County, Court of Appeals Case No. 74528-o-I</vt:lpstr>
      <vt:lpstr>Opening the Door a Smidge on the  21 day Rule Chumbley v. Snohomish County, Court of Appeals Case No. 74528-o-I</vt:lpstr>
      <vt:lpstr>Reasonable Alternatives Columbia Riverkeeper v. Port of Vancouver, (WA Supreme No. 92335-3)  </vt:lpstr>
      <vt:lpstr>Reasonable Alternatives Columbia Riverkeeper v. Port of Vancouver, (WA Supreme No. 92335-3)  </vt:lpstr>
      <vt:lpstr>Reasonable Alternatives Columbia Riverkeeper v. Port of Vancouver, (WA Supreme No. 92335-3)  </vt:lpstr>
      <vt:lpstr>Reasonable Alternatives Columbia Riverkeeper v. Port of Vancouver, (WA Supreme No. 92335-3)  </vt:lpstr>
      <vt:lpstr>Reasonable Alternatives Columbia Riverkeeper v. Port of Vancouver, (WA Supreme No. 92335-3)  </vt:lpstr>
      <vt:lpstr>Reasonable Alternatives Columbia Riverkeeper v. Port of Vancouver, (WA Supreme No. 92335-3)  </vt:lpstr>
      <vt:lpstr>Reasonable Alternatives Columbia Riverkeeper v. Port of Vancouver, (WA Supreme No. 92335-3)  </vt:lpstr>
      <vt:lpstr>Reasonable Alternatives Columbia Riverkeeper v. Port of Vancouver, (WA Supreme No. 92335-3)  </vt:lpstr>
      <vt:lpstr>Reasonable Alternatives Columbia Riverkeeper v. Port of Vancouver, (WA Supreme No. 92335-3)  </vt:lpstr>
      <vt:lpstr>Reasonable Alternatives Columbia Riverkeeper v. Port of Vancouver, (WA Supreme No. 92335-3)  </vt:lpstr>
      <vt:lpstr>Reasonable Alternatives Columbia Riverkeeper v. Port of Vancouver, (WA Supreme No. 92335-3)  </vt:lpstr>
      <vt:lpstr>Reasonable Alternatives Columbia Riverkeeper v. Port of Vancouver, (WA Supreme No. 92335-3)  </vt:lpstr>
      <vt:lpstr>Reasonable Alternatives Columbia Riverkeeper v. Port of Vancouver, (WA Supreme No. 92335-3)  </vt:lpstr>
      <vt:lpstr>Latecomer Agreements Subject to LUPA  Cave Properties v. City of Bainbridge Island, 199 Wn. App. 651 (2017)</vt:lpstr>
      <vt:lpstr>Latecomer Agreements Subject to LUPA  Cave Properties v. City of Bainbridge Island, 199 Wn. App. 651 (2017)</vt:lpstr>
      <vt:lpstr>Latecomer Agreements Subject to LUPA  Cave Properties v. City of Bainbridge Island, 199 Wn. App. 651 (2017)</vt:lpstr>
      <vt:lpstr>Latecomer Agreements Subject to LUPA  Cave Properties v. City of Bainbridge Island, 199 Wn. App. 651 (2017)</vt:lpstr>
      <vt:lpstr>Latecomer Agreements Subject to LUPA  Cave Properties v. City of Bainbridge Island, 199 Wn. App. 651 (2017)</vt:lpstr>
      <vt:lpstr>Latecomer Agreements Subject to LUPA  Cave Properties v. City of Bainbridge Island, 199 Wn. App. 651 (2017)</vt:lpstr>
      <vt:lpstr>Latecomer Agreements Subject to LUPA  Cave Properties v. City of Bainbridge Island, 199 Wn. App. 651 (2017)</vt:lpstr>
      <vt:lpstr>Latecomer Agreements Subject to LUPA  Cave Properties v. City of Bainbridge Island, 199 Wn. App. 651 (2017)</vt:lpstr>
      <vt:lpstr>Latecomer Agreements Subject to LUPA  Cave Properties v. City of Bainbridge Island, 199 Wn. App. 651 (2017)</vt:lpstr>
      <vt:lpstr>Latecomer Agreements Subject to LUPA  Cave Properties v. City of Bainbridge Island, 199 Wn. App. 651 (2017)</vt:lpstr>
      <vt:lpstr>Latecomer Agreements Subject to LUPA  Cave Properties v. City of Bainbridge Island, 199 Wn. App. 651 (2017)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LAND USE  CASE LAW UPDATE</dc:title>
  <dc:creator/>
  <cp:lastModifiedBy/>
  <cp:revision>63</cp:revision>
  <dcterms:created xsi:type="dcterms:W3CDTF">2007-03-20T22:00:12Z</dcterms:created>
  <dcterms:modified xsi:type="dcterms:W3CDTF">2017-10-27T18:06:20Z</dcterms:modified>
</cp:coreProperties>
</file>