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68" r:id="rId6"/>
    <p:sldId id="257" r:id="rId7"/>
    <p:sldId id="272" r:id="rId8"/>
    <p:sldId id="271" r:id="rId9"/>
    <p:sldId id="273" r:id="rId10"/>
    <p:sldId id="265" r:id="rId11"/>
    <p:sldId id="274" r:id="rId12"/>
    <p:sldId id="279" r:id="rId13"/>
    <p:sldId id="276" r:id="rId14"/>
    <p:sldId id="275" r:id="rId15"/>
    <p:sldId id="278" r:id="rId16"/>
    <p:sldId id="277" r:id="rId17"/>
    <p:sldId id="280" r:id="rId18"/>
    <p:sldId id="283" r:id="rId19"/>
    <p:sldId id="284" r:id="rId20"/>
    <p:sldId id="288" r:id="rId21"/>
    <p:sldId id="289" r:id="rId22"/>
    <p:sldId id="290" r:id="rId23"/>
    <p:sldId id="293" r:id="rId24"/>
    <p:sldId id="294" r:id="rId25"/>
    <p:sldId id="295"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1863" autoAdjust="0"/>
  </p:normalViewPr>
  <p:slideViewPr>
    <p:cSldViewPr snapToGrid="0">
      <p:cViewPr varScale="1">
        <p:scale>
          <a:sx n="55" d="100"/>
          <a:sy n="55" d="100"/>
        </p:scale>
        <p:origin x="2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1A00D-5703-4EF4-A738-7975F10DBAB4}" type="doc">
      <dgm:prSet loTypeId="urn:microsoft.com/office/officeart/2005/8/layout/chevron2" loCatId="process" qsTypeId="urn:microsoft.com/office/officeart/2005/8/quickstyle/simple1" qsCatId="simple" csTypeId="urn:microsoft.com/office/officeart/2005/8/colors/accent0_3" csCatId="mainScheme" phldr="1"/>
      <dgm:spPr/>
    </dgm:pt>
    <dgm:pt modelId="{1034ADAE-614B-41F9-B1DB-D31C2DA63474}">
      <dgm:prSet phldrT="[Text]"/>
      <dgm:spPr/>
      <dgm:t>
        <a:bodyPr/>
        <a:lstStyle/>
        <a:p>
          <a:r>
            <a:rPr lang="en-US" dirty="0"/>
            <a:t>Comp Plan</a:t>
          </a:r>
        </a:p>
      </dgm:t>
    </dgm:pt>
    <dgm:pt modelId="{80753E26-D4C1-4387-B594-F399CC17B005}" type="parTrans" cxnId="{1D9E93A4-1ED9-4FA7-AC4A-F8A304D8C3F2}">
      <dgm:prSet/>
      <dgm:spPr/>
      <dgm:t>
        <a:bodyPr/>
        <a:lstStyle/>
        <a:p>
          <a:endParaRPr lang="en-US"/>
        </a:p>
      </dgm:t>
    </dgm:pt>
    <dgm:pt modelId="{86548AC3-EE2A-45B1-B245-0B011F4FF5F3}" type="sibTrans" cxnId="{1D9E93A4-1ED9-4FA7-AC4A-F8A304D8C3F2}">
      <dgm:prSet/>
      <dgm:spPr/>
      <dgm:t>
        <a:bodyPr/>
        <a:lstStyle/>
        <a:p>
          <a:endParaRPr lang="en-US"/>
        </a:p>
      </dgm:t>
    </dgm:pt>
    <dgm:pt modelId="{0A2020FD-A28F-4D4F-8D12-9231CD21B2AD}">
      <dgm:prSet phldrT="[Text]"/>
      <dgm:spPr/>
      <dgm:t>
        <a:bodyPr/>
        <a:lstStyle/>
        <a:p>
          <a:r>
            <a:rPr lang="en-US" dirty="0"/>
            <a:t>Station Planning</a:t>
          </a:r>
        </a:p>
      </dgm:t>
    </dgm:pt>
    <dgm:pt modelId="{6D62B5AE-36F4-4ED5-BB5B-DCEEFEDADF4B}" type="parTrans" cxnId="{6F0B07F0-9786-431C-9174-B0CD81DD39D2}">
      <dgm:prSet/>
      <dgm:spPr/>
      <dgm:t>
        <a:bodyPr/>
        <a:lstStyle/>
        <a:p>
          <a:endParaRPr lang="en-US"/>
        </a:p>
      </dgm:t>
    </dgm:pt>
    <dgm:pt modelId="{7C2B61FD-F075-48A9-A7AA-5F1E021ADBD0}" type="sibTrans" cxnId="{6F0B07F0-9786-431C-9174-B0CD81DD39D2}">
      <dgm:prSet/>
      <dgm:spPr/>
      <dgm:t>
        <a:bodyPr/>
        <a:lstStyle/>
        <a:p>
          <a:endParaRPr lang="en-US"/>
        </a:p>
      </dgm:t>
    </dgm:pt>
    <dgm:pt modelId="{4325EBBE-64FB-44E6-9924-70898DED05EE}">
      <dgm:prSet phldrT="[Text]"/>
      <dgm:spPr/>
      <dgm:t>
        <a:bodyPr/>
        <a:lstStyle/>
        <a:p>
          <a:r>
            <a:rPr lang="en-US" dirty="0"/>
            <a:t>Policy Change</a:t>
          </a:r>
        </a:p>
      </dgm:t>
    </dgm:pt>
    <dgm:pt modelId="{38576037-4935-44AE-99F1-49D331EE45C2}" type="parTrans" cxnId="{F0F56D37-DFB5-49C3-A237-4796EDB31266}">
      <dgm:prSet/>
      <dgm:spPr/>
      <dgm:t>
        <a:bodyPr/>
        <a:lstStyle/>
        <a:p>
          <a:endParaRPr lang="en-US"/>
        </a:p>
      </dgm:t>
    </dgm:pt>
    <dgm:pt modelId="{13D23B60-0655-49DE-88FD-8314AA442FEE}" type="sibTrans" cxnId="{F0F56D37-DFB5-49C3-A237-4796EDB31266}">
      <dgm:prSet/>
      <dgm:spPr/>
      <dgm:t>
        <a:bodyPr/>
        <a:lstStyle/>
        <a:p>
          <a:endParaRPr lang="en-US"/>
        </a:p>
      </dgm:t>
    </dgm:pt>
    <dgm:pt modelId="{4B923482-0A90-4EB3-AD9F-CB5D49BDB3D9}">
      <dgm:prSet/>
      <dgm:spPr>
        <a:ln>
          <a:noFill/>
        </a:ln>
      </dgm:spPr>
      <dgm:t>
        <a:bodyPr/>
        <a:lstStyle/>
        <a:p>
          <a:r>
            <a:rPr lang="en-US" dirty="0">
              <a:solidFill>
                <a:srgbClr val="666666"/>
              </a:solidFill>
            </a:rPr>
            <a:t>Strong support for affordable housing	</a:t>
          </a:r>
        </a:p>
      </dgm:t>
    </dgm:pt>
    <dgm:pt modelId="{BD4C00B3-692D-420E-8EFA-0EDDF3EEF384}" type="parTrans" cxnId="{9D51B54D-8EEB-4C43-BDCD-7F74CAB71353}">
      <dgm:prSet/>
      <dgm:spPr/>
      <dgm:t>
        <a:bodyPr/>
        <a:lstStyle/>
        <a:p>
          <a:endParaRPr lang="en-US"/>
        </a:p>
      </dgm:t>
    </dgm:pt>
    <dgm:pt modelId="{B4ADCBAA-C47C-4EDE-92AA-490EDCCF4726}" type="sibTrans" cxnId="{9D51B54D-8EEB-4C43-BDCD-7F74CAB71353}">
      <dgm:prSet/>
      <dgm:spPr/>
      <dgm:t>
        <a:bodyPr/>
        <a:lstStyle/>
        <a:p>
          <a:endParaRPr lang="en-US"/>
        </a:p>
      </dgm:t>
    </dgm:pt>
    <dgm:pt modelId="{05CC8BF7-5F22-45C7-B8CA-35CA6EE10996}">
      <dgm:prSet/>
      <dgm:spPr>
        <a:ln>
          <a:noFill/>
        </a:ln>
      </dgm:spPr>
      <dgm:t>
        <a:bodyPr/>
        <a:lstStyle/>
        <a:p>
          <a:r>
            <a:rPr lang="en-US" dirty="0">
              <a:solidFill>
                <a:srgbClr val="666666"/>
              </a:solidFill>
            </a:rPr>
            <a:t>Transit investment provides opportunity for policy change	</a:t>
          </a:r>
        </a:p>
      </dgm:t>
    </dgm:pt>
    <dgm:pt modelId="{F3717419-CD93-4024-B9B5-FAC2967D5ED8}" type="parTrans" cxnId="{4F8D969D-1E3F-4742-AF32-9883680E7FEF}">
      <dgm:prSet/>
      <dgm:spPr/>
      <dgm:t>
        <a:bodyPr/>
        <a:lstStyle/>
        <a:p>
          <a:endParaRPr lang="en-US"/>
        </a:p>
      </dgm:t>
    </dgm:pt>
    <dgm:pt modelId="{8894556A-8149-4CC1-A6D9-04C66B37EC78}" type="sibTrans" cxnId="{4F8D969D-1E3F-4742-AF32-9883680E7FEF}">
      <dgm:prSet/>
      <dgm:spPr/>
      <dgm:t>
        <a:bodyPr/>
        <a:lstStyle/>
        <a:p>
          <a:endParaRPr lang="en-US"/>
        </a:p>
      </dgm:t>
    </dgm:pt>
    <dgm:pt modelId="{287743D4-1AF6-4090-A6EF-262CCBA7C33F}">
      <dgm:prSet/>
      <dgm:spPr>
        <a:ln>
          <a:noFill/>
        </a:ln>
      </dgm:spPr>
      <dgm:t>
        <a:bodyPr/>
        <a:lstStyle/>
        <a:p>
          <a:r>
            <a:rPr lang="en-US" dirty="0">
              <a:solidFill>
                <a:srgbClr val="666666"/>
              </a:solidFill>
            </a:rPr>
            <a:t>Inclusionary Housing, Impact Fee Exemption, Permit Fee Waiver</a:t>
          </a:r>
        </a:p>
      </dgm:t>
    </dgm:pt>
    <dgm:pt modelId="{C64AB5E7-EBE4-4504-8F79-F769B890AA4F}" type="parTrans" cxnId="{5E5C7C92-2FC2-489C-8168-4C048CE1314E}">
      <dgm:prSet/>
      <dgm:spPr/>
      <dgm:t>
        <a:bodyPr/>
        <a:lstStyle/>
        <a:p>
          <a:endParaRPr lang="en-US"/>
        </a:p>
      </dgm:t>
    </dgm:pt>
    <dgm:pt modelId="{89C8A408-CB73-451E-88C5-3966929B96EE}" type="sibTrans" cxnId="{5E5C7C92-2FC2-489C-8168-4C048CE1314E}">
      <dgm:prSet/>
      <dgm:spPr/>
      <dgm:t>
        <a:bodyPr/>
        <a:lstStyle/>
        <a:p>
          <a:endParaRPr lang="en-US"/>
        </a:p>
      </dgm:t>
    </dgm:pt>
    <dgm:pt modelId="{020FCEA2-5CC4-45AA-B5AE-D30DD86D5383}" type="pres">
      <dgm:prSet presAssocID="{1F11A00D-5703-4EF4-A738-7975F10DBAB4}" presName="linearFlow" presStyleCnt="0">
        <dgm:presLayoutVars>
          <dgm:dir/>
          <dgm:animLvl val="lvl"/>
          <dgm:resizeHandles val="exact"/>
        </dgm:presLayoutVars>
      </dgm:prSet>
      <dgm:spPr/>
    </dgm:pt>
    <dgm:pt modelId="{C0317086-DA37-4B32-9A5D-789B6A15574A}" type="pres">
      <dgm:prSet presAssocID="{1034ADAE-614B-41F9-B1DB-D31C2DA63474}" presName="composite" presStyleCnt="0"/>
      <dgm:spPr/>
    </dgm:pt>
    <dgm:pt modelId="{BD64A4F8-0C0D-4E12-AFD5-E7BCD9A74193}" type="pres">
      <dgm:prSet presAssocID="{1034ADAE-614B-41F9-B1DB-D31C2DA63474}" presName="parentText" presStyleLbl="alignNode1" presStyleIdx="0" presStyleCnt="3">
        <dgm:presLayoutVars>
          <dgm:chMax val="1"/>
          <dgm:bulletEnabled val="1"/>
        </dgm:presLayoutVars>
      </dgm:prSet>
      <dgm:spPr/>
    </dgm:pt>
    <dgm:pt modelId="{70854A58-EB34-4E73-A49C-B6D30DEC05F3}" type="pres">
      <dgm:prSet presAssocID="{1034ADAE-614B-41F9-B1DB-D31C2DA63474}" presName="descendantText" presStyleLbl="alignAcc1" presStyleIdx="0" presStyleCnt="3">
        <dgm:presLayoutVars>
          <dgm:bulletEnabled val="1"/>
        </dgm:presLayoutVars>
      </dgm:prSet>
      <dgm:spPr/>
    </dgm:pt>
    <dgm:pt modelId="{E6C24EE9-9415-4735-9050-2A2451D9472F}" type="pres">
      <dgm:prSet presAssocID="{86548AC3-EE2A-45B1-B245-0B011F4FF5F3}" presName="sp" presStyleCnt="0"/>
      <dgm:spPr/>
    </dgm:pt>
    <dgm:pt modelId="{3FE1EF12-90CE-43E1-B6B1-825638CB5235}" type="pres">
      <dgm:prSet presAssocID="{0A2020FD-A28F-4D4F-8D12-9231CD21B2AD}" presName="composite" presStyleCnt="0"/>
      <dgm:spPr/>
    </dgm:pt>
    <dgm:pt modelId="{08F96B9E-BEE9-49D3-A863-47D5290CBEA6}" type="pres">
      <dgm:prSet presAssocID="{0A2020FD-A28F-4D4F-8D12-9231CD21B2AD}" presName="parentText" presStyleLbl="alignNode1" presStyleIdx="1" presStyleCnt="3">
        <dgm:presLayoutVars>
          <dgm:chMax val="1"/>
          <dgm:bulletEnabled val="1"/>
        </dgm:presLayoutVars>
      </dgm:prSet>
      <dgm:spPr/>
    </dgm:pt>
    <dgm:pt modelId="{BFA84484-4C4A-4517-8549-E26A1FE2C7CC}" type="pres">
      <dgm:prSet presAssocID="{0A2020FD-A28F-4D4F-8D12-9231CD21B2AD}" presName="descendantText" presStyleLbl="alignAcc1" presStyleIdx="1" presStyleCnt="3">
        <dgm:presLayoutVars>
          <dgm:bulletEnabled val="1"/>
        </dgm:presLayoutVars>
      </dgm:prSet>
      <dgm:spPr/>
    </dgm:pt>
    <dgm:pt modelId="{7FE7E9D3-589B-4362-B563-B9135B365D09}" type="pres">
      <dgm:prSet presAssocID="{7C2B61FD-F075-48A9-A7AA-5F1E021ADBD0}" presName="sp" presStyleCnt="0"/>
      <dgm:spPr/>
    </dgm:pt>
    <dgm:pt modelId="{62B0B25F-57F7-4E21-9EB9-A40950E1ACA1}" type="pres">
      <dgm:prSet presAssocID="{4325EBBE-64FB-44E6-9924-70898DED05EE}" presName="composite" presStyleCnt="0"/>
      <dgm:spPr/>
    </dgm:pt>
    <dgm:pt modelId="{F85FCD53-3262-48B4-8C82-AF0A869C4D5C}" type="pres">
      <dgm:prSet presAssocID="{4325EBBE-64FB-44E6-9924-70898DED05EE}" presName="parentText" presStyleLbl="alignNode1" presStyleIdx="2" presStyleCnt="3">
        <dgm:presLayoutVars>
          <dgm:chMax val="1"/>
          <dgm:bulletEnabled val="1"/>
        </dgm:presLayoutVars>
      </dgm:prSet>
      <dgm:spPr/>
    </dgm:pt>
    <dgm:pt modelId="{817F136A-BC6D-4407-AFE5-9FBC118EF8EB}" type="pres">
      <dgm:prSet presAssocID="{4325EBBE-64FB-44E6-9924-70898DED05EE}" presName="descendantText" presStyleLbl="alignAcc1" presStyleIdx="2" presStyleCnt="3">
        <dgm:presLayoutVars>
          <dgm:bulletEnabled val="1"/>
        </dgm:presLayoutVars>
      </dgm:prSet>
      <dgm:spPr/>
    </dgm:pt>
  </dgm:ptLst>
  <dgm:cxnLst>
    <dgm:cxn modelId="{67285A01-D1CA-4634-9C8C-55445465010C}" type="presOf" srcId="{4B923482-0A90-4EB3-AD9F-CB5D49BDB3D9}" destId="{70854A58-EB34-4E73-A49C-B6D30DEC05F3}" srcOrd="0" destOrd="0" presId="urn:microsoft.com/office/officeart/2005/8/layout/chevron2"/>
    <dgm:cxn modelId="{F0F56D37-DFB5-49C3-A237-4796EDB31266}" srcId="{1F11A00D-5703-4EF4-A738-7975F10DBAB4}" destId="{4325EBBE-64FB-44E6-9924-70898DED05EE}" srcOrd="2" destOrd="0" parTransId="{38576037-4935-44AE-99F1-49D331EE45C2}" sibTransId="{13D23B60-0655-49DE-88FD-8314AA442FEE}"/>
    <dgm:cxn modelId="{2CC54B3A-5181-4696-96B3-B03A8DF9C1B2}" type="presOf" srcId="{4325EBBE-64FB-44E6-9924-70898DED05EE}" destId="{F85FCD53-3262-48B4-8C82-AF0A869C4D5C}" srcOrd="0" destOrd="0" presId="urn:microsoft.com/office/officeart/2005/8/layout/chevron2"/>
    <dgm:cxn modelId="{9D51B54D-8EEB-4C43-BDCD-7F74CAB71353}" srcId="{1034ADAE-614B-41F9-B1DB-D31C2DA63474}" destId="{4B923482-0A90-4EB3-AD9F-CB5D49BDB3D9}" srcOrd="0" destOrd="0" parTransId="{BD4C00B3-692D-420E-8EFA-0EDDF3EEF384}" sibTransId="{B4ADCBAA-C47C-4EDE-92AA-490EDCCF4726}"/>
    <dgm:cxn modelId="{25EB3D57-1B88-43BE-BA9A-B8791C33C8B4}" type="presOf" srcId="{0A2020FD-A28F-4D4F-8D12-9231CD21B2AD}" destId="{08F96B9E-BEE9-49D3-A863-47D5290CBEA6}" srcOrd="0" destOrd="0" presId="urn:microsoft.com/office/officeart/2005/8/layout/chevron2"/>
    <dgm:cxn modelId="{A0AFA683-F729-495A-9748-6C85877C9296}" type="presOf" srcId="{05CC8BF7-5F22-45C7-B8CA-35CA6EE10996}" destId="{BFA84484-4C4A-4517-8549-E26A1FE2C7CC}" srcOrd="0" destOrd="0" presId="urn:microsoft.com/office/officeart/2005/8/layout/chevron2"/>
    <dgm:cxn modelId="{5E5C7C92-2FC2-489C-8168-4C048CE1314E}" srcId="{4325EBBE-64FB-44E6-9924-70898DED05EE}" destId="{287743D4-1AF6-4090-A6EF-262CCBA7C33F}" srcOrd="0" destOrd="0" parTransId="{C64AB5E7-EBE4-4504-8F79-F769B890AA4F}" sibTransId="{89C8A408-CB73-451E-88C5-3966929B96EE}"/>
    <dgm:cxn modelId="{4F8D969D-1E3F-4742-AF32-9883680E7FEF}" srcId="{0A2020FD-A28F-4D4F-8D12-9231CD21B2AD}" destId="{05CC8BF7-5F22-45C7-B8CA-35CA6EE10996}" srcOrd="0" destOrd="0" parTransId="{F3717419-CD93-4024-B9B5-FAC2967D5ED8}" sibTransId="{8894556A-8149-4CC1-A6D9-04C66B37EC78}"/>
    <dgm:cxn modelId="{1D9E93A4-1ED9-4FA7-AC4A-F8A304D8C3F2}" srcId="{1F11A00D-5703-4EF4-A738-7975F10DBAB4}" destId="{1034ADAE-614B-41F9-B1DB-D31C2DA63474}" srcOrd="0" destOrd="0" parTransId="{80753E26-D4C1-4387-B594-F399CC17B005}" sibTransId="{86548AC3-EE2A-45B1-B245-0B011F4FF5F3}"/>
    <dgm:cxn modelId="{2507A3C8-B8C7-4D13-A253-564D631FBF1C}" type="presOf" srcId="{287743D4-1AF6-4090-A6EF-262CCBA7C33F}" destId="{817F136A-BC6D-4407-AFE5-9FBC118EF8EB}" srcOrd="0" destOrd="0" presId="urn:microsoft.com/office/officeart/2005/8/layout/chevron2"/>
    <dgm:cxn modelId="{20DA5AD0-425A-49F2-843B-F0AC51B72382}" type="presOf" srcId="{1F11A00D-5703-4EF4-A738-7975F10DBAB4}" destId="{020FCEA2-5CC4-45AA-B5AE-D30DD86D5383}" srcOrd="0" destOrd="0" presId="urn:microsoft.com/office/officeart/2005/8/layout/chevron2"/>
    <dgm:cxn modelId="{B21041D9-1E09-446B-8F19-1B9BAAF3B3ED}" type="presOf" srcId="{1034ADAE-614B-41F9-B1DB-D31C2DA63474}" destId="{BD64A4F8-0C0D-4E12-AFD5-E7BCD9A74193}" srcOrd="0" destOrd="0" presId="urn:microsoft.com/office/officeart/2005/8/layout/chevron2"/>
    <dgm:cxn modelId="{6F0B07F0-9786-431C-9174-B0CD81DD39D2}" srcId="{1F11A00D-5703-4EF4-A738-7975F10DBAB4}" destId="{0A2020FD-A28F-4D4F-8D12-9231CD21B2AD}" srcOrd="1" destOrd="0" parTransId="{6D62B5AE-36F4-4ED5-BB5B-DCEEFEDADF4B}" sibTransId="{7C2B61FD-F075-48A9-A7AA-5F1E021ADBD0}"/>
    <dgm:cxn modelId="{2FAEE152-E664-498F-BB76-350B2D838413}" type="presParOf" srcId="{020FCEA2-5CC4-45AA-B5AE-D30DD86D5383}" destId="{C0317086-DA37-4B32-9A5D-789B6A15574A}" srcOrd="0" destOrd="0" presId="urn:microsoft.com/office/officeart/2005/8/layout/chevron2"/>
    <dgm:cxn modelId="{B3C2D39D-E9C6-4D80-B2AB-542F65AA441F}" type="presParOf" srcId="{C0317086-DA37-4B32-9A5D-789B6A15574A}" destId="{BD64A4F8-0C0D-4E12-AFD5-E7BCD9A74193}" srcOrd="0" destOrd="0" presId="urn:microsoft.com/office/officeart/2005/8/layout/chevron2"/>
    <dgm:cxn modelId="{1797E069-8B0C-464A-9318-4561787FDA5C}" type="presParOf" srcId="{C0317086-DA37-4B32-9A5D-789B6A15574A}" destId="{70854A58-EB34-4E73-A49C-B6D30DEC05F3}" srcOrd="1" destOrd="0" presId="urn:microsoft.com/office/officeart/2005/8/layout/chevron2"/>
    <dgm:cxn modelId="{2222AAD1-8DFB-45C8-BF8E-02ED849C1C72}" type="presParOf" srcId="{020FCEA2-5CC4-45AA-B5AE-D30DD86D5383}" destId="{E6C24EE9-9415-4735-9050-2A2451D9472F}" srcOrd="1" destOrd="0" presId="urn:microsoft.com/office/officeart/2005/8/layout/chevron2"/>
    <dgm:cxn modelId="{04972E76-3F6E-4ACF-A855-BA5D874E62BE}" type="presParOf" srcId="{020FCEA2-5CC4-45AA-B5AE-D30DD86D5383}" destId="{3FE1EF12-90CE-43E1-B6B1-825638CB5235}" srcOrd="2" destOrd="0" presId="urn:microsoft.com/office/officeart/2005/8/layout/chevron2"/>
    <dgm:cxn modelId="{7598648A-175B-49EB-916E-E06C191B5CE1}" type="presParOf" srcId="{3FE1EF12-90CE-43E1-B6B1-825638CB5235}" destId="{08F96B9E-BEE9-49D3-A863-47D5290CBEA6}" srcOrd="0" destOrd="0" presId="urn:microsoft.com/office/officeart/2005/8/layout/chevron2"/>
    <dgm:cxn modelId="{50328D9F-B553-47C4-8909-88E106E28EED}" type="presParOf" srcId="{3FE1EF12-90CE-43E1-B6B1-825638CB5235}" destId="{BFA84484-4C4A-4517-8549-E26A1FE2C7CC}" srcOrd="1" destOrd="0" presId="urn:microsoft.com/office/officeart/2005/8/layout/chevron2"/>
    <dgm:cxn modelId="{744F1190-56C4-4728-B61C-9269AC4BCACC}" type="presParOf" srcId="{020FCEA2-5CC4-45AA-B5AE-D30DD86D5383}" destId="{7FE7E9D3-589B-4362-B563-B9135B365D09}" srcOrd="3" destOrd="0" presId="urn:microsoft.com/office/officeart/2005/8/layout/chevron2"/>
    <dgm:cxn modelId="{60113DC5-197E-40ED-A8DC-748F2FDA68CF}" type="presParOf" srcId="{020FCEA2-5CC4-45AA-B5AE-D30DD86D5383}" destId="{62B0B25F-57F7-4E21-9EB9-A40950E1ACA1}" srcOrd="4" destOrd="0" presId="urn:microsoft.com/office/officeart/2005/8/layout/chevron2"/>
    <dgm:cxn modelId="{1079EBD6-8B50-4042-A070-0A44AD72AD93}" type="presParOf" srcId="{62B0B25F-57F7-4E21-9EB9-A40950E1ACA1}" destId="{F85FCD53-3262-48B4-8C82-AF0A869C4D5C}" srcOrd="0" destOrd="0" presId="urn:microsoft.com/office/officeart/2005/8/layout/chevron2"/>
    <dgm:cxn modelId="{E06E5272-829F-4997-9CDD-404FCE7A2CF8}" type="presParOf" srcId="{62B0B25F-57F7-4E21-9EB9-A40950E1ACA1}" destId="{817F136A-BC6D-4407-AFE5-9FBC118EF8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4A4F8-0C0D-4E12-AFD5-E7BCD9A74193}">
      <dsp:nvSpPr>
        <dsp:cNvPr id="0" name=""/>
        <dsp:cNvSpPr/>
      </dsp:nvSpPr>
      <dsp:spPr>
        <a:xfrm rot="5400000">
          <a:off x="-289718" y="292805"/>
          <a:ext cx="1931458" cy="1352020"/>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Comp Plan</a:t>
          </a:r>
        </a:p>
      </dsp:txBody>
      <dsp:txXfrm rot="-5400000">
        <a:off x="1" y="679096"/>
        <a:ext cx="1352020" cy="579438"/>
      </dsp:txXfrm>
    </dsp:sp>
    <dsp:sp modelId="{70854A58-EB34-4E73-A49C-B6D30DEC05F3}">
      <dsp:nvSpPr>
        <dsp:cNvPr id="0" name=""/>
        <dsp:cNvSpPr/>
      </dsp:nvSpPr>
      <dsp:spPr>
        <a:xfrm rot="5400000">
          <a:off x="4112286" y="-2757179"/>
          <a:ext cx="1255447" cy="6775979"/>
        </a:xfrm>
        <a:prstGeom prst="round2SameRect">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solidFill>
                <a:srgbClr val="666666"/>
              </a:solidFill>
            </a:rPr>
            <a:t>Strong support for affordable housing	</a:t>
          </a:r>
        </a:p>
      </dsp:txBody>
      <dsp:txXfrm rot="-5400000">
        <a:off x="1352020" y="64373"/>
        <a:ext cx="6714693" cy="1132875"/>
      </dsp:txXfrm>
    </dsp:sp>
    <dsp:sp modelId="{08F96B9E-BEE9-49D3-A863-47D5290CBEA6}">
      <dsp:nvSpPr>
        <dsp:cNvPr id="0" name=""/>
        <dsp:cNvSpPr/>
      </dsp:nvSpPr>
      <dsp:spPr>
        <a:xfrm rot="5400000">
          <a:off x="-289718" y="2033323"/>
          <a:ext cx="1931458" cy="1352020"/>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Station Planning</a:t>
          </a:r>
        </a:p>
      </dsp:txBody>
      <dsp:txXfrm rot="-5400000">
        <a:off x="1" y="2419614"/>
        <a:ext cx="1352020" cy="579438"/>
      </dsp:txXfrm>
    </dsp:sp>
    <dsp:sp modelId="{BFA84484-4C4A-4517-8549-E26A1FE2C7CC}">
      <dsp:nvSpPr>
        <dsp:cNvPr id="0" name=""/>
        <dsp:cNvSpPr/>
      </dsp:nvSpPr>
      <dsp:spPr>
        <a:xfrm rot="5400000">
          <a:off x="4112286" y="-1016661"/>
          <a:ext cx="1255447" cy="6775979"/>
        </a:xfrm>
        <a:prstGeom prst="round2SameRect">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solidFill>
                <a:srgbClr val="666666"/>
              </a:solidFill>
            </a:rPr>
            <a:t>Transit investment provides opportunity for policy change	</a:t>
          </a:r>
        </a:p>
      </dsp:txBody>
      <dsp:txXfrm rot="-5400000">
        <a:off x="1352020" y="1804891"/>
        <a:ext cx="6714693" cy="1132875"/>
      </dsp:txXfrm>
    </dsp:sp>
    <dsp:sp modelId="{F85FCD53-3262-48B4-8C82-AF0A869C4D5C}">
      <dsp:nvSpPr>
        <dsp:cNvPr id="0" name=""/>
        <dsp:cNvSpPr/>
      </dsp:nvSpPr>
      <dsp:spPr>
        <a:xfrm rot="5400000">
          <a:off x="-289718" y="3773840"/>
          <a:ext cx="1931458" cy="1352020"/>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Policy Change</a:t>
          </a:r>
        </a:p>
      </dsp:txBody>
      <dsp:txXfrm rot="-5400000">
        <a:off x="1" y="4160131"/>
        <a:ext cx="1352020" cy="579438"/>
      </dsp:txXfrm>
    </dsp:sp>
    <dsp:sp modelId="{817F136A-BC6D-4407-AFE5-9FBC118EF8EB}">
      <dsp:nvSpPr>
        <dsp:cNvPr id="0" name=""/>
        <dsp:cNvSpPr/>
      </dsp:nvSpPr>
      <dsp:spPr>
        <a:xfrm rot="5400000">
          <a:off x="4112286" y="723856"/>
          <a:ext cx="1255447" cy="6775979"/>
        </a:xfrm>
        <a:prstGeom prst="round2SameRect">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solidFill>
                <a:srgbClr val="666666"/>
              </a:solidFill>
            </a:rPr>
            <a:t>Inclusionary Housing, Impact Fee Exemption, Permit Fee Waiver</a:t>
          </a:r>
        </a:p>
      </dsp:txBody>
      <dsp:txXfrm rot="-5400000">
        <a:off x="1352020" y="3545408"/>
        <a:ext cx="6714693"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63B14-FB2C-47F8-86E4-A6C92E380008}"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2F3D4-6875-4D18-A13B-82AA8843B870}" type="slidenum">
              <a:rPr lang="en-US" smtClean="0"/>
              <a:t>‹#›</a:t>
            </a:fld>
            <a:endParaRPr lang="en-US"/>
          </a:p>
        </p:txBody>
      </p:sp>
    </p:spTree>
    <p:extLst>
      <p:ext uri="{BB962C8B-B14F-4D97-AF65-F5344CB8AC3E}">
        <p14:creationId xmlns:p14="http://schemas.microsoft.com/office/powerpoint/2010/main" val="264257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2</a:t>
            </a:fld>
            <a:endParaRPr lang="en-US"/>
          </a:p>
        </p:txBody>
      </p:sp>
    </p:spTree>
    <p:extLst>
      <p:ext uri="{BB962C8B-B14F-4D97-AF65-F5344CB8AC3E}">
        <p14:creationId xmlns:p14="http://schemas.microsoft.com/office/powerpoint/2010/main" val="3522126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HDC tracks</a:t>
            </a:r>
            <a:r>
              <a:rPr lang="en-US" baseline="0" dirty="0"/>
              <a:t> city ordinances</a:t>
            </a:r>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12</a:t>
            </a:fld>
            <a:endParaRPr lang="en-US"/>
          </a:p>
        </p:txBody>
      </p:sp>
    </p:spTree>
    <p:extLst>
      <p:ext uri="{BB962C8B-B14F-4D97-AF65-F5344CB8AC3E}">
        <p14:creationId xmlns:p14="http://schemas.microsoft.com/office/powerpoint/2010/main" val="282054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13</a:t>
            </a:fld>
            <a:endParaRPr lang="en-US"/>
          </a:p>
        </p:txBody>
      </p:sp>
    </p:spTree>
    <p:extLst>
      <p:ext uri="{BB962C8B-B14F-4D97-AF65-F5344CB8AC3E}">
        <p14:creationId xmlns:p14="http://schemas.microsoft.com/office/powerpoint/2010/main" val="233469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E28E1-9C3D-40F0-883F-202D221C7A49}" type="slidenum">
              <a:rPr lang="en-US" smtClean="0"/>
              <a:t>14</a:t>
            </a:fld>
            <a:endParaRPr lang="en-US"/>
          </a:p>
        </p:txBody>
      </p:sp>
    </p:spTree>
    <p:extLst>
      <p:ext uri="{BB962C8B-B14F-4D97-AF65-F5344CB8AC3E}">
        <p14:creationId xmlns:p14="http://schemas.microsoft.com/office/powerpoint/2010/main" val="6318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E28E1-9C3D-40F0-883F-202D221C7A49}" type="slidenum">
              <a:rPr lang="en-US" smtClean="0"/>
              <a:t>15</a:t>
            </a:fld>
            <a:endParaRPr lang="en-US"/>
          </a:p>
        </p:txBody>
      </p:sp>
    </p:spTree>
    <p:extLst>
      <p:ext uri="{BB962C8B-B14F-4D97-AF65-F5344CB8AC3E}">
        <p14:creationId xmlns:p14="http://schemas.microsoft.com/office/powerpoint/2010/main" val="171600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E28E1-9C3D-40F0-883F-202D221C7A49}" type="slidenum">
              <a:rPr lang="en-US" smtClean="0"/>
              <a:t>16</a:t>
            </a:fld>
            <a:endParaRPr lang="en-US"/>
          </a:p>
        </p:txBody>
      </p:sp>
    </p:spTree>
    <p:extLst>
      <p:ext uri="{BB962C8B-B14F-4D97-AF65-F5344CB8AC3E}">
        <p14:creationId xmlns:p14="http://schemas.microsoft.com/office/powerpoint/2010/main" val="375952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E28E1-9C3D-40F0-883F-202D221C7A49}" type="slidenum">
              <a:rPr lang="en-US" smtClean="0"/>
              <a:t>17</a:t>
            </a:fld>
            <a:endParaRPr lang="en-US"/>
          </a:p>
        </p:txBody>
      </p:sp>
    </p:spTree>
    <p:extLst>
      <p:ext uri="{BB962C8B-B14F-4D97-AF65-F5344CB8AC3E}">
        <p14:creationId xmlns:p14="http://schemas.microsoft.com/office/powerpoint/2010/main" val="383665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E28E1-9C3D-40F0-883F-202D221C7A49}" type="slidenum">
              <a:rPr lang="en-US" smtClean="0"/>
              <a:t>18</a:t>
            </a:fld>
            <a:endParaRPr lang="en-US"/>
          </a:p>
        </p:txBody>
      </p:sp>
    </p:spTree>
    <p:extLst>
      <p:ext uri="{BB962C8B-B14F-4D97-AF65-F5344CB8AC3E}">
        <p14:creationId xmlns:p14="http://schemas.microsoft.com/office/powerpoint/2010/main" val="3334297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E28E1-9C3D-40F0-883F-202D221C7A49}" type="slidenum">
              <a:rPr lang="en-US" smtClean="0"/>
              <a:t>19</a:t>
            </a:fld>
            <a:endParaRPr lang="en-US"/>
          </a:p>
        </p:txBody>
      </p:sp>
    </p:spTree>
    <p:extLst>
      <p:ext uri="{BB962C8B-B14F-4D97-AF65-F5344CB8AC3E}">
        <p14:creationId xmlns:p14="http://schemas.microsoft.com/office/powerpoint/2010/main" val="2983768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E28E1-9C3D-40F0-883F-202D221C7A49}" type="slidenum">
              <a:rPr lang="en-US" smtClean="0"/>
              <a:t>21</a:t>
            </a:fld>
            <a:endParaRPr lang="en-US"/>
          </a:p>
        </p:txBody>
      </p:sp>
    </p:spTree>
    <p:extLst>
      <p:ext uri="{BB962C8B-B14F-4D97-AF65-F5344CB8AC3E}">
        <p14:creationId xmlns:p14="http://schemas.microsoft.com/office/powerpoint/2010/main" val="281403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E28E1-9C3D-40F0-883F-202D221C7A49}" type="slidenum">
              <a:rPr lang="en-US" smtClean="0"/>
              <a:t>22</a:t>
            </a:fld>
            <a:endParaRPr lang="en-US"/>
          </a:p>
        </p:txBody>
      </p:sp>
    </p:spTree>
    <p:extLst>
      <p:ext uri="{BB962C8B-B14F-4D97-AF65-F5344CB8AC3E}">
        <p14:creationId xmlns:p14="http://schemas.microsoft.com/office/powerpoint/2010/main" val="317010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HDC only exists to serve our members, and in this context, we like to talk about the A B Cs. As an ADVOCATE, we represent the collective voice of our membership and the movement. We also work hard to BROKER meaningful relationships that foster new business, create greater efficiencies, and generally benefit our member base, and finally we provide the platform and the space for our members to interact, share best practices, and network as a CONVENING agent of the sector. </a:t>
            </a:r>
          </a:p>
        </p:txBody>
      </p:sp>
      <p:sp>
        <p:nvSpPr>
          <p:cNvPr id="4" name="Slide Number Placeholder 3"/>
          <p:cNvSpPr>
            <a:spLocks noGrp="1"/>
          </p:cNvSpPr>
          <p:nvPr>
            <p:ph type="sldNum" sz="quarter" idx="10"/>
          </p:nvPr>
        </p:nvSpPr>
        <p:spPr/>
        <p:txBody>
          <a:bodyPr/>
          <a:lstStyle/>
          <a:p>
            <a:fld id="{0C42F3D4-6875-4D18-A13B-82AA8843B870}" type="slidenum">
              <a:rPr lang="en-US" smtClean="0"/>
              <a:t>3</a:t>
            </a:fld>
            <a:endParaRPr lang="en-US"/>
          </a:p>
        </p:txBody>
      </p:sp>
    </p:spTree>
    <p:extLst>
      <p:ext uri="{BB962C8B-B14F-4D97-AF65-F5344CB8AC3E}">
        <p14:creationId xmlns:p14="http://schemas.microsoft.com/office/powerpoint/2010/main" val="293129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4</a:t>
            </a:fld>
            <a:endParaRPr lang="en-US"/>
          </a:p>
        </p:txBody>
      </p:sp>
    </p:spTree>
    <p:extLst>
      <p:ext uri="{BB962C8B-B14F-4D97-AF65-F5344CB8AC3E}">
        <p14:creationId xmlns:p14="http://schemas.microsoft.com/office/powerpoint/2010/main" val="350190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5</a:t>
            </a:fld>
            <a:endParaRPr lang="en-US"/>
          </a:p>
        </p:txBody>
      </p:sp>
    </p:spTree>
    <p:extLst>
      <p:ext uri="{BB962C8B-B14F-4D97-AF65-F5344CB8AC3E}">
        <p14:creationId xmlns:p14="http://schemas.microsoft.com/office/powerpoint/2010/main" val="365017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6</a:t>
            </a:fld>
            <a:endParaRPr lang="en-US"/>
          </a:p>
        </p:txBody>
      </p:sp>
    </p:spTree>
    <p:extLst>
      <p:ext uri="{BB962C8B-B14F-4D97-AF65-F5344CB8AC3E}">
        <p14:creationId xmlns:p14="http://schemas.microsoft.com/office/powerpoint/2010/main" val="353384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7</a:t>
            </a:fld>
            <a:endParaRPr lang="en-US"/>
          </a:p>
        </p:txBody>
      </p:sp>
    </p:spTree>
    <p:extLst>
      <p:ext uri="{BB962C8B-B14F-4D97-AF65-F5344CB8AC3E}">
        <p14:creationId xmlns:p14="http://schemas.microsoft.com/office/powerpoint/2010/main" val="226651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8</a:t>
            </a:fld>
            <a:endParaRPr lang="en-US"/>
          </a:p>
        </p:txBody>
      </p:sp>
    </p:spTree>
    <p:extLst>
      <p:ext uri="{BB962C8B-B14F-4D97-AF65-F5344CB8AC3E}">
        <p14:creationId xmlns:p14="http://schemas.microsoft.com/office/powerpoint/2010/main" val="21134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10</a:t>
            </a:fld>
            <a:endParaRPr lang="en-US"/>
          </a:p>
        </p:txBody>
      </p:sp>
    </p:spTree>
    <p:extLst>
      <p:ext uri="{BB962C8B-B14F-4D97-AF65-F5344CB8AC3E}">
        <p14:creationId xmlns:p14="http://schemas.microsoft.com/office/powerpoint/2010/main" val="4913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2F3D4-6875-4D18-A13B-82AA8843B870}" type="slidenum">
              <a:rPr lang="en-US" smtClean="0"/>
              <a:t>11</a:t>
            </a:fld>
            <a:endParaRPr lang="en-US"/>
          </a:p>
        </p:txBody>
      </p:sp>
    </p:spTree>
    <p:extLst>
      <p:ext uri="{BB962C8B-B14F-4D97-AF65-F5344CB8AC3E}">
        <p14:creationId xmlns:p14="http://schemas.microsoft.com/office/powerpoint/2010/main" val="6047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Box 7"/>
          <p:cNvSpPr txBox="1"/>
          <p:nvPr userDrawn="1"/>
        </p:nvSpPr>
        <p:spPr>
          <a:xfrm>
            <a:off x="418012" y="4731000"/>
            <a:ext cx="6326775" cy="800219"/>
          </a:xfrm>
          <a:prstGeom prst="rect">
            <a:avLst/>
          </a:prstGeom>
          <a:noFill/>
        </p:spPr>
        <p:txBody>
          <a:bodyPr wrap="square" rtlCol="0">
            <a:spAutoFit/>
          </a:bodyPr>
          <a:lstStyle/>
          <a:p>
            <a:r>
              <a:rPr lang="en-US" b="1" dirty="0">
                <a:solidFill>
                  <a:srgbClr val="006699"/>
                </a:solidFill>
                <a:latin typeface="Century Gothic" panose="020B0502020202020204" pitchFamily="34" charset="0"/>
              </a:rPr>
              <a:t>Our Vision</a:t>
            </a:r>
            <a:br>
              <a:rPr lang="en-US" dirty="0">
                <a:solidFill>
                  <a:srgbClr val="666666"/>
                </a:solidFill>
                <a:latin typeface="Century Gothic" panose="020B0502020202020204" pitchFamily="34" charset="0"/>
              </a:rPr>
            </a:br>
            <a:r>
              <a:rPr lang="en-US" sz="1400" dirty="0">
                <a:solidFill>
                  <a:srgbClr val="666666"/>
                </a:solidFill>
                <a:latin typeface="Century Gothic" panose="020B0502020202020204" pitchFamily="34" charset="0"/>
              </a:rPr>
              <a:t>All people live with dignity in safe, healthy, and affordable homes </a:t>
            </a:r>
            <a:br>
              <a:rPr lang="en-US" sz="1400" dirty="0">
                <a:solidFill>
                  <a:srgbClr val="666666"/>
                </a:solidFill>
                <a:latin typeface="Century Gothic" panose="020B0502020202020204" pitchFamily="34" charset="0"/>
              </a:rPr>
            </a:br>
            <a:r>
              <a:rPr lang="en-US" sz="1400" dirty="0">
                <a:solidFill>
                  <a:srgbClr val="666666"/>
                </a:solidFill>
                <a:latin typeface="Century Gothic" panose="020B0502020202020204" pitchFamily="34" charset="0"/>
              </a:rPr>
              <a:t>within </a:t>
            </a:r>
            <a:r>
              <a:rPr lang="en-US" sz="1400" b="1" dirty="0">
                <a:solidFill>
                  <a:srgbClr val="666666"/>
                </a:solidFill>
                <a:latin typeface="Century Gothic" panose="020B0502020202020204" pitchFamily="34" charset="0"/>
              </a:rPr>
              <a:t>communities of opportunity</a:t>
            </a:r>
          </a:p>
        </p:txBody>
      </p:sp>
    </p:spTree>
    <p:extLst>
      <p:ext uri="{BB962C8B-B14F-4D97-AF65-F5344CB8AC3E}">
        <p14:creationId xmlns:p14="http://schemas.microsoft.com/office/powerpoint/2010/main" val="8010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35D75BA-E391-4F7C-902E-4C067C7328C3}" type="datetimeFigureOut">
              <a:rPr lang="en-US" smtClean="0"/>
              <a:t>10/24/2017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7EEF79-D0BB-40CB-8647-27663074AB98}" type="slidenum">
              <a:rPr lang="en-US" smtClean="0"/>
              <a:t>‹#›</a:t>
            </a:fld>
            <a:endParaRPr lang="en-US"/>
          </a:p>
        </p:txBody>
      </p:sp>
    </p:spTree>
    <p:extLst>
      <p:ext uri="{BB962C8B-B14F-4D97-AF65-F5344CB8AC3E}">
        <p14:creationId xmlns:p14="http://schemas.microsoft.com/office/powerpoint/2010/main" val="170596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35D75BA-E391-4F7C-902E-4C067C7328C3}" type="datetimeFigureOut">
              <a:rPr lang="en-US" smtClean="0"/>
              <a:t>10/24/2017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7EEF79-D0BB-40CB-8647-27663074AB98}" type="slidenum">
              <a:rPr lang="en-US" smtClean="0"/>
              <a:t>‹#›</a:t>
            </a:fld>
            <a:endParaRPr lang="en-US"/>
          </a:p>
        </p:txBody>
      </p:sp>
    </p:spTree>
    <p:extLst>
      <p:ext uri="{BB962C8B-B14F-4D97-AF65-F5344CB8AC3E}">
        <p14:creationId xmlns:p14="http://schemas.microsoft.com/office/powerpoint/2010/main" val="351186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DC">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3934C61-55B5-4F7F-837F-588FFB27502D}" type="datetimeFigureOut">
              <a:rPr lang="en-US" smtClean="0"/>
              <a:t>10/24/2017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5AF28A0-6706-4FE6-8B8C-7807F6C75203}" type="slidenum">
              <a:rPr lang="en-US" smtClean="0"/>
              <a:t>‹#›</a:t>
            </a:fld>
            <a:endParaRPr lang="en-US"/>
          </a:p>
        </p:txBody>
      </p:sp>
      <p:sp>
        <p:nvSpPr>
          <p:cNvPr id="6" name="Picture Placeholder 5"/>
          <p:cNvSpPr>
            <a:spLocks noGrp="1"/>
          </p:cNvSpPr>
          <p:nvPr>
            <p:ph type="pic" sz="quarter" idx="13"/>
          </p:nvPr>
        </p:nvSpPr>
        <p:spPr>
          <a:xfrm>
            <a:off x="0" y="1524000"/>
            <a:ext cx="12192000" cy="5334000"/>
          </a:xfrm>
        </p:spPr>
        <p:txBody>
          <a:bodyPr/>
          <a:lstStyle/>
          <a:p>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6038"/>
          <a:stretch/>
        </p:blipFill>
        <p:spPr>
          <a:xfrm>
            <a:off x="0" y="1070701"/>
            <a:ext cx="12192000" cy="57872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9280" y="5180490"/>
            <a:ext cx="3017520" cy="1334492"/>
          </a:xfrm>
          <a:prstGeom prst="rect">
            <a:avLst/>
          </a:prstGeom>
        </p:spPr>
      </p:pic>
    </p:spTree>
    <p:extLst>
      <p:ext uri="{BB962C8B-B14F-4D97-AF65-F5344CB8AC3E}">
        <p14:creationId xmlns:p14="http://schemas.microsoft.com/office/powerpoint/2010/main" val="17198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35D75BA-E391-4F7C-902E-4C067C7328C3}" type="datetimeFigureOut">
              <a:rPr lang="en-US" smtClean="0"/>
              <a:t>10/24/2017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7EEF79-D0BB-40CB-8647-27663074AB98}" type="slidenum">
              <a:rPr lang="en-US" smtClean="0"/>
              <a:t>‹#›</a:t>
            </a:fld>
            <a:endParaRPr lang="en-US"/>
          </a:p>
        </p:txBody>
      </p:sp>
    </p:spTree>
    <p:extLst>
      <p:ext uri="{BB962C8B-B14F-4D97-AF65-F5344CB8AC3E}">
        <p14:creationId xmlns:p14="http://schemas.microsoft.com/office/powerpoint/2010/main" val="344741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35D75BA-E391-4F7C-902E-4C067C7328C3}" type="datetimeFigureOut">
              <a:rPr lang="en-US" smtClean="0"/>
              <a:t>10/24/2017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7EEF79-D0BB-40CB-8647-27663074AB98}" type="slidenum">
              <a:rPr lang="en-US" smtClean="0"/>
              <a:t>‹#›</a:t>
            </a:fld>
            <a:endParaRPr lang="en-US"/>
          </a:p>
        </p:txBody>
      </p:sp>
    </p:spTree>
    <p:extLst>
      <p:ext uri="{BB962C8B-B14F-4D97-AF65-F5344CB8AC3E}">
        <p14:creationId xmlns:p14="http://schemas.microsoft.com/office/powerpoint/2010/main" val="243681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35D75BA-E391-4F7C-902E-4C067C7328C3}" type="datetimeFigureOut">
              <a:rPr lang="en-US" smtClean="0"/>
              <a:t>10/24/2017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B7EEF79-D0BB-40CB-8647-27663074AB98}" type="slidenum">
              <a:rPr lang="en-US" smtClean="0"/>
              <a:t>‹#›</a:t>
            </a:fld>
            <a:endParaRPr lang="en-US"/>
          </a:p>
        </p:txBody>
      </p:sp>
    </p:spTree>
    <p:extLst>
      <p:ext uri="{BB962C8B-B14F-4D97-AF65-F5344CB8AC3E}">
        <p14:creationId xmlns:p14="http://schemas.microsoft.com/office/powerpoint/2010/main" val="7633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35D75BA-E391-4F7C-902E-4C067C7328C3}" type="datetimeFigureOut">
              <a:rPr lang="en-US" smtClean="0"/>
              <a:t>10/24/2017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B7EEF79-D0BB-40CB-8647-27663074AB98}" type="slidenum">
              <a:rPr lang="en-US" smtClean="0"/>
              <a:t>‹#›</a:t>
            </a:fld>
            <a:endParaRPr lang="en-US"/>
          </a:p>
        </p:txBody>
      </p:sp>
    </p:spTree>
    <p:extLst>
      <p:ext uri="{BB962C8B-B14F-4D97-AF65-F5344CB8AC3E}">
        <p14:creationId xmlns:p14="http://schemas.microsoft.com/office/powerpoint/2010/main" val="240468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35D75BA-E391-4F7C-902E-4C067C7328C3}" type="datetimeFigureOut">
              <a:rPr lang="en-US" smtClean="0"/>
              <a:t>10/24/2017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B7EEF79-D0BB-40CB-8647-27663074AB98}" type="slidenum">
              <a:rPr lang="en-US" smtClean="0"/>
              <a:t>‹#›</a:t>
            </a:fld>
            <a:endParaRPr lang="en-US"/>
          </a:p>
        </p:txBody>
      </p:sp>
    </p:spTree>
    <p:extLst>
      <p:ext uri="{BB962C8B-B14F-4D97-AF65-F5344CB8AC3E}">
        <p14:creationId xmlns:p14="http://schemas.microsoft.com/office/powerpoint/2010/main" val="48955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35D75BA-E391-4F7C-902E-4C067C7328C3}" type="datetimeFigureOut">
              <a:rPr lang="en-US" smtClean="0"/>
              <a:t>10/24/2017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B7EEF79-D0BB-40CB-8647-27663074AB98}" type="slidenum">
              <a:rPr lang="en-US" smtClean="0"/>
              <a:t>‹#›</a:t>
            </a:fld>
            <a:endParaRPr lang="en-US"/>
          </a:p>
        </p:txBody>
      </p:sp>
    </p:spTree>
    <p:extLst>
      <p:ext uri="{BB962C8B-B14F-4D97-AF65-F5344CB8AC3E}">
        <p14:creationId xmlns:p14="http://schemas.microsoft.com/office/powerpoint/2010/main" val="392752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35D75BA-E391-4F7C-902E-4C067C7328C3}" type="datetimeFigureOut">
              <a:rPr lang="en-US" smtClean="0"/>
              <a:t>10/24/2017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B7EEF79-D0BB-40CB-8647-27663074AB98}" type="slidenum">
              <a:rPr lang="en-US" smtClean="0"/>
              <a:t>‹#›</a:t>
            </a:fld>
            <a:endParaRPr lang="en-US"/>
          </a:p>
        </p:txBody>
      </p:sp>
    </p:spTree>
    <p:extLst>
      <p:ext uri="{BB962C8B-B14F-4D97-AF65-F5344CB8AC3E}">
        <p14:creationId xmlns:p14="http://schemas.microsoft.com/office/powerpoint/2010/main" val="281714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t="1" r="12831" b="13792"/>
          <a:stretch/>
        </p:blipFill>
        <p:spPr>
          <a:xfrm>
            <a:off x="0" y="1097898"/>
            <a:ext cx="12191999" cy="576010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86180" y="5603082"/>
            <a:ext cx="2067620" cy="914400"/>
          </a:xfrm>
          <a:prstGeom prst="rect">
            <a:avLst/>
          </a:prstGeom>
        </p:spPr>
      </p:pic>
    </p:spTree>
    <p:extLst>
      <p:ext uri="{BB962C8B-B14F-4D97-AF65-F5344CB8AC3E}">
        <p14:creationId xmlns:p14="http://schemas.microsoft.com/office/powerpoint/2010/main" val="130256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www.housingconsortium.org/map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ousingdevelopmentco.sharepoint.com/AdvocacyPolicy/Shared%20Documents/Local-Policy-Toolkit.FINAL_.1.4.16.pdf#search=housing%20wa"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hyperlink" Target="http://www.psrc.org/growth/housing/" TargetMode="External"/><Relationship Id="rId3" Type="http://schemas.openxmlformats.org/officeDocument/2006/relationships/hyperlink" Target="http://www.archhousing.org/" TargetMode="External"/><Relationship Id="rId7" Type="http://schemas.openxmlformats.org/officeDocument/2006/relationships/hyperlink" Target="http://mrsc.org/getdoc/5b348b11-643a-47dd-affb-bd47f577175c/Planning.aspx"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www.housingconsortium.org/maps" TargetMode="External"/><Relationship Id="rId5" Type="http://schemas.openxmlformats.org/officeDocument/2006/relationships/hyperlink" Target="http://www.commerce.wa.gov/Services/localgovernment/GrowthManagement/Pages/LawsRules.aspx" TargetMode="External"/><Relationship Id="rId4" Type="http://schemas.openxmlformats.org/officeDocument/2006/relationships/hyperlink" Target="http://www.commerce.wa.gov/Services/localgovernment/GrowthManagement/Short-Course-on-Local-Planning/Pages/default.aspx" TargetMode="External"/><Relationship Id="rId9" Type="http://schemas.openxmlformats.org/officeDocument/2006/relationships/hyperlink" Target="http://murray.seattle.gov/hous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marty@housingconsortium.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housingconsortium.org/map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housingconsortium.org/maps"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760" y="674103"/>
            <a:ext cx="10416709" cy="2387600"/>
          </a:xfrm>
        </p:spPr>
        <p:txBody>
          <a:bodyPr>
            <a:normAutofit fontScale="90000"/>
          </a:bodyPr>
          <a:lstStyle/>
          <a:p>
            <a:pPr algn="l"/>
            <a:r>
              <a:rPr lang="en-US" dirty="0"/>
              <a:t>Using your Housing Element to Increase Housing Affordability:</a:t>
            </a:r>
            <a:br>
              <a:rPr lang="en-US" dirty="0"/>
            </a:br>
            <a:r>
              <a:rPr lang="en-US" sz="3200" dirty="0"/>
              <a:t>The Needs Assessment &amp; Tools That Work</a:t>
            </a:r>
            <a:endParaRPr lang="en-US" sz="4400" dirty="0"/>
          </a:p>
        </p:txBody>
      </p:sp>
      <p:sp>
        <p:nvSpPr>
          <p:cNvPr id="3" name="Subtitle 2"/>
          <p:cNvSpPr>
            <a:spLocks noGrp="1"/>
          </p:cNvSpPr>
          <p:nvPr>
            <p:ph type="subTitle" idx="1"/>
          </p:nvPr>
        </p:nvSpPr>
        <p:spPr>
          <a:xfrm>
            <a:off x="446761" y="3061703"/>
            <a:ext cx="9144000" cy="1655762"/>
          </a:xfrm>
        </p:spPr>
        <p:txBody>
          <a:bodyPr/>
          <a:lstStyle/>
          <a:p>
            <a:pPr algn="l">
              <a:lnSpc>
                <a:spcPct val="100000"/>
              </a:lnSpc>
              <a:spcBef>
                <a:spcPts val="0"/>
              </a:spcBef>
            </a:pPr>
            <a:br>
              <a:rPr lang="en-US" dirty="0"/>
            </a:br>
            <a:r>
              <a:rPr lang="en-US" b="1" dirty="0">
                <a:solidFill>
                  <a:srgbClr val="006699"/>
                </a:solidFill>
              </a:rPr>
              <a:t>Friday, October 27</a:t>
            </a:r>
            <a:r>
              <a:rPr lang="en-US" b="1" baseline="30000" dirty="0">
                <a:solidFill>
                  <a:srgbClr val="006699"/>
                </a:solidFill>
              </a:rPr>
              <a:t>th</a:t>
            </a:r>
            <a:r>
              <a:rPr lang="en-US" b="1" dirty="0">
                <a:solidFill>
                  <a:srgbClr val="006699"/>
                </a:solidFill>
              </a:rPr>
              <a:t>, 2017</a:t>
            </a:r>
          </a:p>
          <a:p>
            <a:pPr algn="l">
              <a:lnSpc>
                <a:spcPct val="100000"/>
              </a:lnSpc>
              <a:spcBef>
                <a:spcPts val="0"/>
              </a:spcBef>
            </a:pPr>
            <a:r>
              <a:rPr lang="en-US" dirty="0"/>
              <a:t>Planning Association of Washington</a:t>
            </a:r>
          </a:p>
        </p:txBody>
      </p:sp>
    </p:spTree>
    <p:extLst>
      <p:ext uri="{BB962C8B-B14F-4D97-AF65-F5344CB8AC3E}">
        <p14:creationId xmlns:p14="http://schemas.microsoft.com/office/powerpoint/2010/main" val="157100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631017" y="5764695"/>
            <a:ext cx="1997834"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260714" y="65433"/>
            <a:ext cx="9620250" cy="6762750"/>
          </a:xfrm>
          <a:prstGeom prst="rect">
            <a:avLst/>
          </a:prstGeom>
        </p:spPr>
      </p:pic>
    </p:spTree>
    <p:extLst>
      <p:ext uri="{BB962C8B-B14F-4D97-AF65-F5344CB8AC3E}">
        <p14:creationId xmlns:p14="http://schemas.microsoft.com/office/powerpoint/2010/main" val="423621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631017" y="5764695"/>
            <a:ext cx="1997834"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6302" y="450937"/>
            <a:ext cx="10913028" cy="707886"/>
          </a:xfrm>
          <a:prstGeom prst="rect">
            <a:avLst/>
          </a:prstGeom>
          <a:noFill/>
        </p:spPr>
        <p:txBody>
          <a:bodyPr wrap="square" rtlCol="0">
            <a:spAutoFit/>
          </a:bodyPr>
          <a:lstStyle/>
          <a:p>
            <a:r>
              <a:rPr lang="en-US" sz="4000" dirty="0">
                <a:latin typeface="Century Gothic" panose="020B0502020202020204" pitchFamily="34" charset="0"/>
              </a:rPr>
              <a:t>HDC Policy Inventory Map</a:t>
            </a:r>
          </a:p>
        </p:txBody>
      </p:sp>
      <p:pic>
        <p:nvPicPr>
          <p:cNvPr id="6" name="Picture 5"/>
          <p:cNvPicPr>
            <a:picLocks noChangeAspect="1"/>
          </p:cNvPicPr>
          <p:nvPr/>
        </p:nvPicPr>
        <p:blipFill>
          <a:blip r:embed="rId3"/>
          <a:stretch>
            <a:fillRect/>
          </a:stretch>
        </p:blipFill>
        <p:spPr>
          <a:xfrm>
            <a:off x="626302" y="1158823"/>
            <a:ext cx="9316663" cy="5386660"/>
          </a:xfrm>
          <a:prstGeom prst="rect">
            <a:avLst/>
          </a:prstGeom>
        </p:spPr>
      </p:pic>
    </p:spTree>
    <p:extLst>
      <p:ext uri="{BB962C8B-B14F-4D97-AF65-F5344CB8AC3E}">
        <p14:creationId xmlns:p14="http://schemas.microsoft.com/office/powerpoint/2010/main" val="255528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ousingwa_24873813_c8f8d87ec01abcd9bb8f986430f2861401f6c2c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5656">
            <a:off x="4630249" y="4044511"/>
            <a:ext cx="2768680" cy="20768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p:cNvSpPr txBox="1"/>
          <p:nvPr/>
        </p:nvSpPr>
        <p:spPr>
          <a:xfrm>
            <a:off x="8667060" y="410563"/>
            <a:ext cx="3448740" cy="1600438"/>
          </a:xfrm>
          <a:prstGeom prst="rect">
            <a:avLst/>
          </a:prstGeom>
          <a:noFill/>
        </p:spPr>
        <p:txBody>
          <a:bodyPr wrap="square" rtlCol="0">
            <a:spAutoFit/>
          </a:bodyPr>
          <a:lstStyle/>
          <a:p>
            <a:pPr>
              <a:spcAft>
                <a:spcPts val="600"/>
              </a:spcAft>
            </a:pPr>
            <a:r>
              <a:rPr lang="en-US" sz="2200" b="1" dirty="0">
                <a:latin typeface="Century Gothic" panose="020B0502020202020204" pitchFamily="34" charset="0"/>
              </a:rPr>
              <a:t>Policy Inventory Map</a:t>
            </a:r>
          </a:p>
          <a:p>
            <a:pPr>
              <a:spcAft>
                <a:spcPts val="600"/>
              </a:spcAft>
            </a:pPr>
            <a:r>
              <a:rPr lang="en-US" sz="1400" b="1" dirty="0">
                <a:latin typeface="Century Gothic" panose="020B0502020202020204" pitchFamily="34" charset="0"/>
                <a:hlinkClick r:id="rId4"/>
              </a:rPr>
              <a:t>www.housingconsortium.org/maps</a:t>
            </a:r>
            <a:endParaRPr lang="en-US" sz="1400" b="1" dirty="0">
              <a:latin typeface="Century Gothic" panose="020B0502020202020204" pitchFamily="34" charset="0"/>
            </a:endParaRPr>
          </a:p>
          <a:p>
            <a:pPr>
              <a:spcAft>
                <a:spcPts val="600"/>
              </a:spcAft>
            </a:pPr>
            <a:endParaRPr lang="en-US" sz="1400" dirty="0">
              <a:latin typeface="Century Gothic" panose="020B0502020202020204" pitchFamily="34" charset="0"/>
            </a:endParaRPr>
          </a:p>
          <a:p>
            <a:pPr>
              <a:spcAft>
                <a:spcPts val="600"/>
              </a:spcAft>
            </a:pPr>
            <a:r>
              <a:rPr lang="en-US" sz="1400" dirty="0">
                <a:latin typeface="Century Gothic" panose="020B0502020202020204" pitchFamily="34" charset="0"/>
              </a:rPr>
              <a:t>Sourced from municipal codes</a:t>
            </a:r>
          </a:p>
          <a:p>
            <a:pPr>
              <a:spcAft>
                <a:spcPts val="600"/>
              </a:spcAft>
            </a:pPr>
            <a:endParaRPr lang="en-US" sz="1400" b="1" dirty="0">
              <a:latin typeface="Century Gothic" panose="020B0502020202020204" pitchFamily="34" charset="0"/>
            </a:endParaRPr>
          </a:p>
        </p:txBody>
      </p:sp>
      <p:pic>
        <p:nvPicPr>
          <p:cNvPr id="2" name="Picture 1"/>
          <p:cNvPicPr>
            <a:picLocks noChangeAspect="1"/>
          </p:cNvPicPr>
          <p:nvPr/>
        </p:nvPicPr>
        <p:blipFill rotWithShape="1">
          <a:blip r:embed="rId5"/>
          <a:srcRect l="22002" t="4039"/>
          <a:stretch/>
        </p:blipFill>
        <p:spPr>
          <a:xfrm>
            <a:off x="258416" y="99390"/>
            <a:ext cx="8335135" cy="6619462"/>
          </a:xfrm>
          <a:prstGeom prst="rect">
            <a:avLst/>
          </a:prstGeom>
        </p:spPr>
      </p:pic>
    </p:spTree>
    <p:extLst>
      <p:ext uri="{BB962C8B-B14F-4D97-AF65-F5344CB8AC3E}">
        <p14:creationId xmlns:p14="http://schemas.microsoft.com/office/powerpoint/2010/main" val="255124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149" y="292608"/>
            <a:ext cx="3919939" cy="5115520"/>
          </a:xfrm>
          <a:prstGeom prst="rect">
            <a:avLst/>
          </a:prstGeom>
          <a:ln>
            <a:solidFill>
              <a:schemeClr val="tx1">
                <a:lumMod val="50000"/>
                <a:lumOff val="50000"/>
              </a:schemeClr>
            </a:solidFill>
          </a:ln>
        </p:spPr>
      </p:pic>
      <p:sp>
        <p:nvSpPr>
          <p:cNvPr id="6" name="Text Placeholder 2"/>
          <p:cNvSpPr txBox="1">
            <a:spLocks/>
          </p:cNvSpPr>
          <p:nvPr/>
        </p:nvSpPr>
        <p:spPr>
          <a:xfrm>
            <a:off x="0" y="2218216"/>
            <a:ext cx="10363200" cy="2311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en-US" dirty="0">
                <a:ea typeface="Calibri" panose="020F0502020204030204" pitchFamily="34" charset="0"/>
                <a:cs typeface="Times New Roman" panose="02020603050405020304" pitchFamily="18" charset="0"/>
              </a:rPr>
              <a:t>Non-Regulatory Actions</a:t>
            </a:r>
          </a:p>
          <a:p>
            <a:pPr lvl="1">
              <a:buFont typeface="Wingdings" panose="05000000000000000000" pitchFamily="2" charset="2"/>
              <a:buChar char="§"/>
            </a:pPr>
            <a:r>
              <a:rPr lang="en-US" dirty="0">
                <a:ea typeface="Calibri" panose="020F0502020204030204" pitchFamily="34" charset="0"/>
                <a:cs typeface="Times New Roman" panose="02020603050405020304" pitchFamily="18" charset="0"/>
              </a:rPr>
              <a:t>Community Education &amp; Awareness Building</a:t>
            </a:r>
          </a:p>
          <a:p>
            <a:pPr lvl="1">
              <a:buFont typeface="Wingdings" panose="05000000000000000000" pitchFamily="2" charset="2"/>
              <a:buChar char="§"/>
            </a:pPr>
            <a:r>
              <a:rPr lang="en-US" dirty="0">
                <a:ea typeface="Calibri" panose="020F0502020204030204" pitchFamily="34" charset="0"/>
                <a:cs typeface="Times New Roman" panose="02020603050405020304" pitchFamily="18" charset="0"/>
              </a:rPr>
              <a:t>Development Incentives or Requirements</a:t>
            </a:r>
          </a:p>
          <a:p>
            <a:pPr lvl="1">
              <a:buFont typeface="Wingdings" panose="05000000000000000000" pitchFamily="2" charset="2"/>
              <a:buChar char="§"/>
            </a:pPr>
            <a:r>
              <a:rPr lang="en-US" dirty="0">
                <a:ea typeface="Calibri" panose="020F0502020204030204" pitchFamily="34" charset="0"/>
                <a:cs typeface="Times New Roman" panose="02020603050405020304" pitchFamily="18" charset="0"/>
              </a:rPr>
              <a:t>Financing</a:t>
            </a:r>
          </a:p>
          <a:p>
            <a:pPr lvl="1">
              <a:buFont typeface="Wingdings" panose="05000000000000000000" pitchFamily="2" charset="2"/>
              <a:buChar char="§"/>
            </a:pPr>
            <a:r>
              <a:rPr lang="en-US" dirty="0">
                <a:ea typeface="Calibri" panose="020F0502020204030204" pitchFamily="34" charset="0"/>
                <a:cs typeface="Times New Roman" panose="02020603050405020304" pitchFamily="18" charset="0"/>
              </a:rPr>
              <a:t>Other</a:t>
            </a:r>
          </a:p>
        </p:txBody>
      </p:sp>
      <p:sp>
        <p:nvSpPr>
          <p:cNvPr id="7" name="Title 1"/>
          <p:cNvSpPr txBox="1">
            <a:spLocks/>
          </p:cNvSpPr>
          <p:nvPr/>
        </p:nvSpPr>
        <p:spPr>
          <a:xfrm>
            <a:off x="365045" y="568588"/>
            <a:ext cx="7279418" cy="136207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n w="13462">
                  <a:solidFill>
                    <a:schemeClr val="bg1"/>
                  </a:solidFill>
                  <a:prstDash val="solid"/>
                </a:ln>
                <a:solidFill>
                  <a:schemeClr val="tx1">
                    <a:lumMod val="85000"/>
                    <a:lumOff val="15000"/>
                  </a:schemeClr>
                </a:solidFill>
                <a:latin typeface="Century Gothic" panose="020B0502020202020204" pitchFamily="34" charset="0"/>
              </a:rPr>
              <a:t>Filling the Gaps: Local Solutions to Match Local Context</a:t>
            </a:r>
          </a:p>
        </p:txBody>
      </p:sp>
    </p:spTree>
    <p:extLst>
      <p:ext uri="{BB962C8B-B14F-4D97-AF65-F5344CB8AC3E}">
        <p14:creationId xmlns:p14="http://schemas.microsoft.com/office/powerpoint/2010/main" val="378918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0800"/>
            <a:ext cx="10972800" cy="1066800"/>
          </a:xfrm>
        </p:spPr>
        <p:txBody>
          <a:bodyPr>
            <a:normAutofit/>
          </a:bodyPr>
          <a:lstStyle/>
          <a:p>
            <a:r>
              <a:rPr lang="en-US" b="1" dirty="0">
                <a:solidFill>
                  <a:srgbClr val="006699"/>
                </a:solidFill>
              </a:rPr>
              <a:t>Comprehensive Plan Housing Element</a:t>
            </a:r>
          </a:p>
        </p:txBody>
      </p:sp>
      <p:sp>
        <p:nvSpPr>
          <p:cNvPr id="3" name="Content Placeholder 2"/>
          <p:cNvSpPr>
            <a:spLocks noGrp="1"/>
          </p:cNvSpPr>
          <p:nvPr>
            <p:ph idx="4294967295"/>
          </p:nvPr>
        </p:nvSpPr>
        <p:spPr>
          <a:xfrm>
            <a:off x="159112" y="987455"/>
            <a:ext cx="10972800" cy="4648200"/>
          </a:xfrm>
        </p:spPr>
        <p:txBody>
          <a:bodyPr>
            <a:normAutofit lnSpcReduction="10000"/>
          </a:bodyPr>
          <a:lstStyle/>
          <a:p>
            <a:r>
              <a:rPr lang="en-US" sz="2900" dirty="0">
                <a:solidFill>
                  <a:srgbClr val="666666"/>
                </a:solidFill>
              </a:rPr>
              <a:t>Local Comprehensive Plans must include a Housing Element that:</a:t>
            </a:r>
          </a:p>
          <a:p>
            <a:pPr lvl="1">
              <a:lnSpc>
                <a:spcPct val="70000"/>
              </a:lnSpc>
              <a:buFont typeface="Wingdings" panose="05000000000000000000" pitchFamily="2" charset="2"/>
              <a:buChar char="ü"/>
            </a:pPr>
            <a:r>
              <a:rPr lang="en-US" sz="2200" i="1" dirty="0">
                <a:solidFill>
                  <a:srgbClr val="0070C0"/>
                </a:solidFill>
                <a:ea typeface="Calibri" panose="020F0502020204030204" pitchFamily="34" charset="0"/>
                <a:cs typeface="Times New Roman" panose="02020603050405020304" pitchFamily="18" charset="0"/>
              </a:rPr>
              <a:t>(a) includes a needs assessment </a:t>
            </a:r>
          </a:p>
          <a:p>
            <a:pPr lvl="1">
              <a:lnSpc>
                <a:spcPct val="70000"/>
              </a:lnSpc>
              <a:buFont typeface="Wingdings" panose="05000000000000000000" pitchFamily="2" charset="2"/>
              <a:buChar char="ü"/>
            </a:pPr>
            <a:r>
              <a:rPr lang="en-US" sz="2200" i="1" dirty="0">
                <a:solidFill>
                  <a:srgbClr val="0070C0"/>
                </a:solidFill>
                <a:ea typeface="Calibri" panose="020F0502020204030204" pitchFamily="34" charset="0"/>
                <a:cs typeface="Times New Roman" panose="02020603050405020304" pitchFamily="18" charset="0"/>
              </a:rPr>
              <a:t>(b) includes a statement of goals, policies, objectives, and mandatory provisions for the preservation, improvement, and development of housing</a:t>
            </a:r>
          </a:p>
          <a:p>
            <a:pPr lvl="1">
              <a:lnSpc>
                <a:spcPct val="70000"/>
              </a:lnSpc>
              <a:buFont typeface="Wingdings" panose="05000000000000000000" pitchFamily="2" charset="2"/>
              <a:buChar char="ü"/>
            </a:pPr>
            <a:r>
              <a:rPr lang="en-US" sz="2200" i="1" dirty="0">
                <a:solidFill>
                  <a:srgbClr val="0070C0"/>
                </a:solidFill>
                <a:ea typeface="Calibri" panose="020F0502020204030204" pitchFamily="34" charset="0"/>
                <a:cs typeface="Times New Roman" panose="02020603050405020304" pitchFamily="18" charset="0"/>
              </a:rPr>
              <a:t>(c) identifies sufficient land for housing</a:t>
            </a:r>
          </a:p>
          <a:p>
            <a:pPr lvl="1">
              <a:lnSpc>
                <a:spcPct val="70000"/>
              </a:lnSpc>
              <a:buFont typeface="Wingdings" panose="05000000000000000000" pitchFamily="2" charset="2"/>
              <a:buChar char="ü"/>
            </a:pPr>
            <a:r>
              <a:rPr lang="en-US" sz="2200" i="1" dirty="0">
                <a:solidFill>
                  <a:srgbClr val="0070C0"/>
                </a:solidFill>
                <a:ea typeface="Calibri" panose="020F0502020204030204" pitchFamily="34" charset="0"/>
                <a:cs typeface="Times New Roman" panose="02020603050405020304" pitchFamily="18" charset="0"/>
              </a:rPr>
              <a:t>(d) makes adequate provisions for existing and projected needs of all economic segments of the community.</a:t>
            </a:r>
          </a:p>
          <a:p>
            <a:r>
              <a:rPr lang="en-US" dirty="0">
                <a:solidFill>
                  <a:srgbClr val="666666"/>
                </a:solidFill>
              </a:rPr>
              <a:t>Local Comprehensive Plans must also be consistent with Countywide Planning Policies and regional policy documents </a:t>
            </a:r>
            <a:r>
              <a:rPr lang="en-US" sz="2400" dirty="0">
                <a:solidFill>
                  <a:srgbClr val="666666"/>
                </a:solidFill>
              </a:rPr>
              <a:t>(</a:t>
            </a:r>
            <a:r>
              <a:rPr lang="en-US" sz="2400" dirty="0" err="1">
                <a:solidFill>
                  <a:srgbClr val="666666"/>
                </a:solidFill>
              </a:rPr>
              <a:t>ie</a:t>
            </a:r>
            <a:r>
              <a:rPr lang="en-US" sz="2400" dirty="0">
                <a:solidFill>
                  <a:srgbClr val="666666"/>
                </a:solidFill>
              </a:rPr>
              <a:t>: Metropolitan Planning Organization documents like PSRC’s Vision 2040).</a:t>
            </a:r>
          </a:p>
          <a:p>
            <a:r>
              <a:rPr lang="en-US" dirty="0">
                <a:solidFill>
                  <a:srgbClr val="666666"/>
                </a:solidFill>
              </a:rPr>
              <a:t>Some cities also complete a Strategy Plan</a:t>
            </a:r>
            <a:r>
              <a:rPr lang="en-US" dirty="0"/>
              <a:t>.</a:t>
            </a:r>
          </a:p>
        </p:txBody>
      </p:sp>
    </p:spTree>
    <p:extLst>
      <p:ext uri="{BB962C8B-B14F-4D97-AF65-F5344CB8AC3E}">
        <p14:creationId xmlns:p14="http://schemas.microsoft.com/office/powerpoint/2010/main" val="2598700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0500"/>
            <a:ext cx="10972800" cy="1066800"/>
          </a:xfrm>
        </p:spPr>
        <p:txBody>
          <a:bodyPr/>
          <a:lstStyle/>
          <a:p>
            <a:r>
              <a:rPr lang="en-US" b="1" dirty="0">
                <a:solidFill>
                  <a:srgbClr val="006699"/>
                </a:solidFill>
              </a:rPr>
              <a:t>Non-Regulatory Actions</a:t>
            </a:r>
          </a:p>
        </p:txBody>
      </p:sp>
      <p:sp>
        <p:nvSpPr>
          <p:cNvPr id="3" name="Content Placeholder 2"/>
          <p:cNvSpPr>
            <a:spLocks noGrp="1"/>
          </p:cNvSpPr>
          <p:nvPr>
            <p:ph idx="4294967295"/>
          </p:nvPr>
        </p:nvSpPr>
        <p:spPr>
          <a:xfrm>
            <a:off x="745365" y="1257300"/>
            <a:ext cx="8244089" cy="4324350"/>
          </a:xfrm>
        </p:spPr>
        <p:txBody>
          <a:bodyPr/>
          <a:lstStyle/>
          <a:p>
            <a:r>
              <a:rPr lang="en-US" dirty="0">
                <a:solidFill>
                  <a:srgbClr val="666666"/>
                </a:solidFill>
              </a:rPr>
              <a:t>Education &amp; Community Engagement</a:t>
            </a:r>
          </a:p>
          <a:p>
            <a:endParaRPr lang="en-US" dirty="0">
              <a:solidFill>
                <a:srgbClr val="666666"/>
              </a:solidFill>
            </a:endParaRPr>
          </a:p>
          <a:p>
            <a:r>
              <a:rPr lang="en-US" dirty="0">
                <a:solidFill>
                  <a:srgbClr val="666666"/>
                </a:solidFill>
              </a:rPr>
              <a:t>Strategy Task Force</a:t>
            </a:r>
          </a:p>
          <a:p>
            <a:endParaRPr lang="en-US" dirty="0">
              <a:solidFill>
                <a:srgbClr val="666666"/>
              </a:solidFill>
            </a:endParaRPr>
          </a:p>
          <a:p>
            <a:r>
              <a:rPr lang="en-US" dirty="0">
                <a:solidFill>
                  <a:srgbClr val="666666"/>
                </a:solidFill>
              </a:rPr>
              <a:t>Partnerships</a:t>
            </a:r>
          </a:p>
          <a:p>
            <a:endParaRPr lang="en-US" dirty="0">
              <a:solidFill>
                <a:srgbClr val="666666"/>
              </a:solidFill>
            </a:endParaRPr>
          </a:p>
          <a:p>
            <a:r>
              <a:rPr lang="en-US" dirty="0">
                <a:solidFill>
                  <a:srgbClr val="666666"/>
                </a:solidFill>
              </a:rPr>
              <a:t>State and Federal Advocacy</a:t>
            </a:r>
          </a:p>
        </p:txBody>
      </p:sp>
    </p:spTree>
    <p:extLst>
      <p:ext uri="{BB962C8B-B14F-4D97-AF65-F5344CB8AC3E}">
        <p14:creationId xmlns:p14="http://schemas.microsoft.com/office/powerpoint/2010/main" val="37702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1600"/>
            <a:ext cx="10972800" cy="1066800"/>
          </a:xfrm>
        </p:spPr>
        <p:txBody>
          <a:bodyPr>
            <a:normAutofit fontScale="90000"/>
          </a:bodyPr>
          <a:lstStyle/>
          <a:p>
            <a:r>
              <a:rPr lang="en-US" b="1" dirty="0">
                <a:solidFill>
                  <a:srgbClr val="006699"/>
                </a:solidFill>
              </a:rPr>
              <a:t>Development Incentives or Requirements</a:t>
            </a:r>
          </a:p>
        </p:txBody>
      </p:sp>
      <p:sp>
        <p:nvSpPr>
          <p:cNvPr id="3" name="Content Placeholder 2"/>
          <p:cNvSpPr>
            <a:spLocks noGrp="1"/>
          </p:cNvSpPr>
          <p:nvPr>
            <p:ph idx="4294967295"/>
          </p:nvPr>
        </p:nvSpPr>
        <p:spPr>
          <a:xfrm>
            <a:off x="643944" y="1168400"/>
            <a:ext cx="10972800" cy="4324350"/>
          </a:xfrm>
        </p:spPr>
        <p:txBody>
          <a:bodyPr>
            <a:normAutofit lnSpcReduction="10000"/>
          </a:bodyPr>
          <a:lstStyle/>
          <a:p>
            <a:r>
              <a:rPr lang="en-US" dirty="0">
                <a:solidFill>
                  <a:srgbClr val="666666"/>
                </a:solidFill>
              </a:rPr>
              <a:t>MFTE</a:t>
            </a:r>
          </a:p>
          <a:p>
            <a:endParaRPr lang="en-US" dirty="0">
              <a:solidFill>
                <a:srgbClr val="666666"/>
              </a:solidFill>
            </a:endParaRPr>
          </a:p>
          <a:p>
            <a:r>
              <a:rPr lang="en-US" dirty="0">
                <a:solidFill>
                  <a:srgbClr val="666666"/>
                </a:solidFill>
              </a:rPr>
              <a:t>Inclusionary/Incentive Zoning</a:t>
            </a:r>
          </a:p>
          <a:p>
            <a:endParaRPr lang="en-US" dirty="0">
              <a:solidFill>
                <a:srgbClr val="666666"/>
              </a:solidFill>
            </a:endParaRPr>
          </a:p>
          <a:p>
            <a:r>
              <a:rPr lang="en-US" dirty="0">
                <a:solidFill>
                  <a:srgbClr val="666666"/>
                </a:solidFill>
              </a:rPr>
              <a:t>Commercial Linkage Fee</a:t>
            </a:r>
          </a:p>
          <a:p>
            <a:endParaRPr lang="en-US" dirty="0">
              <a:solidFill>
                <a:srgbClr val="666666"/>
              </a:solidFill>
            </a:endParaRPr>
          </a:p>
          <a:p>
            <a:r>
              <a:rPr lang="en-US" dirty="0">
                <a:solidFill>
                  <a:srgbClr val="666666"/>
                </a:solidFill>
              </a:rPr>
              <a:t>Impact Fee Exemption</a:t>
            </a:r>
          </a:p>
          <a:p>
            <a:endParaRPr lang="en-US" dirty="0">
              <a:solidFill>
                <a:srgbClr val="666666"/>
              </a:solidFill>
            </a:endParaRPr>
          </a:p>
          <a:p>
            <a:r>
              <a:rPr lang="en-US" dirty="0">
                <a:solidFill>
                  <a:srgbClr val="666666"/>
                </a:solidFill>
              </a:rPr>
              <a:t>Reduced Parking Requirements</a:t>
            </a:r>
            <a:endParaRPr lang="en-US" dirty="0"/>
          </a:p>
          <a:p>
            <a:pPr marL="109728" indent="0">
              <a:buNone/>
            </a:pPr>
            <a:endParaRPr lang="en-US" dirty="0"/>
          </a:p>
        </p:txBody>
      </p:sp>
    </p:spTree>
    <p:extLst>
      <p:ext uri="{BB962C8B-B14F-4D97-AF65-F5344CB8AC3E}">
        <p14:creationId xmlns:p14="http://schemas.microsoft.com/office/powerpoint/2010/main" val="194728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7000"/>
            <a:ext cx="10972800" cy="1066800"/>
          </a:xfrm>
        </p:spPr>
        <p:txBody>
          <a:bodyPr/>
          <a:lstStyle/>
          <a:p>
            <a:r>
              <a:rPr lang="en-US" b="1" dirty="0">
                <a:solidFill>
                  <a:srgbClr val="006699"/>
                </a:solidFill>
              </a:rPr>
              <a:t>Financing</a:t>
            </a:r>
          </a:p>
        </p:txBody>
      </p:sp>
      <p:sp>
        <p:nvSpPr>
          <p:cNvPr id="3" name="Content Placeholder 2"/>
          <p:cNvSpPr>
            <a:spLocks noGrp="1"/>
          </p:cNvSpPr>
          <p:nvPr>
            <p:ph idx="4294967295"/>
          </p:nvPr>
        </p:nvSpPr>
        <p:spPr>
          <a:xfrm>
            <a:off x="667198" y="1193800"/>
            <a:ext cx="8026042" cy="4324350"/>
          </a:xfrm>
        </p:spPr>
        <p:txBody>
          <a:bodyPr/>
          <a:lstStyle/>
          <a:p>
            <a:r>
              <a:rPr lang="en-US" dirty="0">
                <a:solidFill>
                  <a:srgbClr val="666666"/>
                </a:solidFill>
              </a:rPr>
              <a:t>Housing Trust Funds &amp; ARCH</a:t>
            </a:r>
          </a:p>
          <a:p>
            <a:r>
              <a:rPr lang="en-US" dirty="0">
                <a:solidFill>
                  <a:srgbClr val="666666"/>
                </a:solidFill>
              </a:rPr>
              <a:t>Housing levies</a:t>
            </a:r>
          </a:p>
          <a:p>
            <a:r>
              <a:rPr lang="en-US" dirty="0">
                <a:solidFill>
                  <a:srgbClr val="666666"/>
                </a:solidFill>
              </a:rPr>
              <a:t>HB 2263</a:t>
            </a:r>
          </a:p>
          <a:p>
            <a:r>
              <a:rPr lang="en-US" dirty="0">
                <a:solidFill>
                  <a:srgbClr val="666666"/>
                </a:solidFill>
              </a:rPr>
              <a:t>Mental Illness &amp; Drug Dependency sales tax</a:t>
            </a:r>
          </a:p>
          <a:p>
            <a:r>
              <a:rPr lang="en-US" dirty="0">
                <a:solidFill>
                  <a:srgbClr val="666666"/>
                </a:solidFill>
              </a:rPr>
              <a:t>Real Estate Excise Tax (REET)</a:t>
            </a:r>
          </a:p>
        </p:txBody>
      </p:sp>
    </p:spTree>
    <p:extLst>
      <p:ext uri="{BB962C8B-B14F-4D97-AF65-F5344CB8AC3E}">
        <p14:creationId xmlns:p14="http://schemas.microsoft.com/office/powerpoint/2010/main" val="306069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type="pic" sz="quarter" idx="13"/>
            <p:extLst>
              <p:ext uri="{D42A27DB-BD31-4B8C-83A1-F6EECF244321}">
                <p14:modId xmlns:p14="http://schemas.microsoft.com/office/powerpoint/2010/main" val="4216006907"/>
              </p:ext>
            </p:extLst>
          </p:nvPr>
        </p:nvGraphicFramePr>
        <p:xfrm>
          <a:off x="0" y="1524000"/>
          <a:ext cx="12192000" cy="547369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453447">
                <a:tc>
                  <a:txBody>
                    <a:bodyPr/>
                    <a:lstStyle/>
                    <a:p>
                      <a:endParaRPr lang="en-US" dirty="0"/>
                    </a:p>
                  </a:txBody>
                  <a:tcPr marL="101600" marR="101600"/>
                </a:tc>
                <a:tc>
                  <a:txBody>
                    <a:bodyPr/>
                    <a:lstStyle/>
                    <a:p>
                      <a:r>
                        <a:rPr lang="en-US" dirty="0"/>
                        <a:t>Taxing Source</a:t>
                      </a:r>
                    </a:p>
                  </a:txBody>
                  <a:tcPr marL="101600" marR="101600"/>
                </a:tc>
                <a:tc>
                  <a:txBody>
                    <a:bodyPr/>
                    <a:lstStyle/>
                    <a:p>
                      <a:r>
                        <a:rPr lang="en-US" dirty="0"/>
                        <a:t>Action</a:t>
                      </a:r>
                    </a:p>
                  </a:txBody>
                  <a:tcPr marL="101600" marR="101600"/>
                </a:tc>
                <a:tc>
                  <a:txBody>
                    <a:bodyPr/>
                    <a:lstStyle/>
                    <a:p>
                      <a:r>
                        <a:rPr lang="en-US" dirty="0"/>
                        <a:t>Jurisdiction</a:t>
                      </a:r>
                    </a:p>
                  </a:txBody>
                  <a:tcPr marL="101600" marR="101600"/>
                </a:tc>
                <a:tc>
                  <a:txBody>
                    <a:bodyPr/>
                    <a:lstStyle/>
                    <a:p>
                      <a:r>
                        <a:rPr lang="en-US" dirty="0"/>
                        <a:t>Authorizing Leg</a:t>
                      </a:r>
                    </a:p>
                  </a:txBody>
                  <a:tcPr marL="101600" marR="101600"/>
                </a:tc>
                <a:extLst>
                  <a:ext uri="{0D108BD9-81ED-4DB2-BD59-A6C34878D82A}">
                    <a16:rowId xmlns:a16="http://schemas.microsoft.com/office/drawing/2014/main" val="10000"/>
                  </a:ext>
                </a:extLst>
              </a:tr>
              <a:tr h="1328230">
                <a:tc>
                  <a:txBody>
                    <a:bodyPr/>
                    <a:lstStyle/>
                    <a:p>
                      <a:r>
                        <a:rPr lang="en-US" dirty="0"/>
                        <a:t>Housing Levy</a:t>
                      </a:r>
                    </a:p>
                  </a:txBody>
                  <a:tcPr marL="101600" marR="101600"/>
                </a:tc>
                <a:tc>
                  <a:txBody>
                    <a:bodyPr/>
                    <a:lstStyle/>
                    <a:p>
                      <a:r>
                        <a:rPr lang="en-US" dirty="0"/>
                        <a:t>Property Tax</a:t>
                      </a:r>
                    </a:p>
                  </a:txBody>
                  <a:tcPr marL="101600" marR="101600"/>
                </a:tc>
                <a:tc>
                  <a:txBody>
                    <a:bodyPr/>
                    <a:lstStyle/>
                    <a:p>
                      <a:r>
                        <a:rPr lang="en-US" dirty="0"/>
                        <a:t>Voter approval</a:t>
                      </a:r>
                    </a:p>
                  </a:txBody>
                  <a:tcPr marL="101600" marR="101600"/>
                </a:tc>
                <a:tc>
                  <a:txBody>
                    <a:bodyPr/>
                    <a:lstStyle/>
                    <a:p>
                      <a:r>
                        <a:rPr lang="en-US" dirty="0"/>
                        <a:t>City</a:t>
                      </a:r>
                      <a:r>
                        <a:rPr lang="en-US" baseline="0" dirty="0"/>
                        <a:t> or County</a:t>
                      </a:r>
                      <a:endParaRPr lang="en-US" dirty="0"/>
                    </a:p>
                  </a:txBody>
                  <a:tcPr marL="101600" marR="101600"/>
                </a:tc>
                <a:tc>
                  <a:txBody>
                    <a:bodyPr/>
                    <a:lstStyle/>
                    <a:p>
                      <a:r>
                        <a:rPr lang="en-US" dirty="0"/>
                        <a:t>RCW</a:t>
                      </a:r>
                      <a:r>
                        <a:rPr lang="en-US" baseline="0" dirty="0"/>
                        <a:t> 84.55</a:t>
                      </a:r>
                      <a:endParaRPr lang="en-US" dirty="0"/>
                    </a:p>
                  </a:txBody>
                  <a:tcPr marL="101600" marR="101600"/>
                </a:tc>
                <a:extLst>
                  <a:ext uri="{0D108BD9-81ED-4DB2-BD59-A6C34878D82A}">
                    <a16:rowId xmlns:a16="http://schemas.microsoft.com/office/drawing/2014/main" val="10001"/>
                  </a:ext>
                </a:extLst>
              </a:tr>
              <a:tr h="1513690">
                <a:tc>
                  <a:txBody>
                    <a:bodyPr/>
                    <a:lstStyle/>
                    <a:p>
                      <a:r>
                        <a:rPr lang="en-US" dirty="0"/>
                        <a:t>HB 2263 </a:t>
                      </a:r>
                    </a:p>
                  </a:txBody>
                  <a:tcPr marL="101600" marR="101600"/>
                </a:tc>
                <a:tc>
                  <a:txBody>
                    <a:bodyPr/>
                    <a:lstStyle/>
                    <a:p>
                      <a:r>
                        <a:rPr lang="en-US" dirty="0"/>
                        <a:t>Sales Tax</a:t>
                      </a:r>
                    </a:p>
                  </a:txBody>
                  <a:tcPr marL="101600" marR="101600"/>
                </a:tc>
                <a:tc>
                  <a:txBody>
                    <a:bodyPr/>
                    <a:lstStyle/>
                    <a:p>
                      <a:r>
                        <a:rPr lang="en-US" dirty="0"/>
                        <a:t>Voter approval</a:t>
                      </a:r>
                    </a:p>
                  </a:txBody>
                  <a:tcPr marL="101600" marR="101600"/>
                </a:tc>
                <a:tc>
                  <a:txBody>
                    <a:bodyPr/>
                    <a:lstStyle/>
                    <a:p>
                      <a:r>
                        <a:rPr lang="en-US" dirty="0"/>
                        <a:t>County,</a:t>
                      </a:r>
                      <a:r>
                        <a:rPr lang="en-US" baseline="0" dirty="0"/>
                        <a:t> cities after 2 years (3 years in King County)</a:t>
                      </a:r>
                      <a:endParaRPr lang="en-US" dirty="0"/>
                    </a:p>
                  </a:txBody>
                  <a:tcPr marL="101600" marR="101600"/>
                </a:tc>
                <a:tc>
                  <a:txBody>
                    <a:bodyPr/>
                    <a:lstStyle/>
                    <a:p>
                      <a:r>
                        <a:rPr lang="en-US" dirty="0"/>
                        <a:t>RCW 82.14</a:t>
                      </a:r>
                    </a:p>
                  </a:txBody>
                  <a:tcPr marL="101600" marR="101600"/>
                </a:tc>
                <a:extLst>
                  <a:ext uri="{0D108BD9-81ED-4DB2-BD59-A6C34878D82A}">
                    <a16:rowId xmlns:a16="http://schemas.microsoft.com/office/drawing/2014/main" val="10002"/>
                  </a:ext>
                </a:extLst>
              </a:tr>
              <a:tr h="2178332">
                <a:tc>
                  <a:txBody>
                    <a:bodyPr/>
                    <a:lstStyle/>
                    <a:p>
                      <a:r>
                        <a:rPr lang="en-US" dirty="0"/>
                        <a:t>REET</a:t>
                      </a:r>
                    </a:p>
                  </a:txBody>
                  <a:tcPr marL="101600" marR="101600"/>
                </a:tc>
                <a:tc>
                  <a:txBody>
                    <a:bodyPr/>
                    <a:lstStyle/>
                    <a:p>
                      <a:r>
                        <a:rPr lang="en-US" dirty="0"/>
                        <a:t>Tax on the sale of real estate</a:t>
                      </a:r>
                    </a:p>
                  </a:txBody>
                  <a:tcPr marL="101600" marR="101600"/>
                </a:tc>
                <a:tc>
                  <a:txBody>
                    <a:bodyPr/>
                    <a:lstStyle/>
                    <a:p>
                      <a:r>
                        <a:rPr lang="en-US" dirty="0"/>
                        <a:t>Council approval</a:t>
                      </a:r>
                    </a:p>
                  </a:txBody>
                  <a:tcPr marL="101600" marR="101600"/>
                </a:tc>
                <a:tc>
                  <a:txBody>
                    <a:bodyPr/>
                    <a:lstStyle/>
                    <a:p>
                      <a:r>
                        <a:rPr lang="en-US" dirty="0"/>
                        <a:t>City</a:t>
                      </a:r>
                    </a:p>
                  </a:txBody>
                  <a:tcPr marL="101600" marR="101600"/>
                </a:tc>
                <a:tc>
                  <a:txBody>
                    <a:bodyPr/>
                    <a:lstStyle/>
                    <a:p>
                      <a:r>
                        <a:rPr lang="en-US" dirty="0"/>
                        <a:t>Not yet authorized for affordable housing</a:t>
                      </a:r>
                    </a:p>
                  </a:txBody>
                  <a:tcPr marL="101600" marR="101600"/>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139700"/>
            <a:ext cx="10972800" cy="1066800"/>
          </a:xfrm>
        </p:spPr>
        <p:txBody>
          <a:bodyPr/>
          <a:lstStyle/>
          <a:p>
            <a:r>
              <a:rPr lang="en-US" b="1" dirty="0">
                <a:solidFill>
                  <a:srgbClr val="006699"/>
                </a:solidFill>
              </a:rPr>
              <a:t>Choices, Choices, Choices</a:t>
            </a:r>
          </a:p>
        </p:txBody>
      </p:sp>
    </p:spTree>
    <p:extLst>
      <p:ext uri="{BB962C8B-B14F-4D97-AF65-F5344CB8AC3E}">
        <p14:creationId xmlns:p14="http://schemas.microsoft.com/office/powerpoint/2010/main" val="2687291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5900"/>
            <a:ext cx="10972800" cy="1066800"/>
          </a:xfrm>
        </p:spPr>
        <p:txBody>
          <a:bodyPr/>
          <a:lstStyle/>
          <a:p>
            <a:r>
              <a:rPr lang="en-US" b="1" dirty="0">
                <a:solidFill>
                  <a:srgbClr val="006699"/>
                </a:solidFill>
              </a:rPr>
              <a:t>Other Strategies</a:t>
            </a:r>
          </a:p>
        </p:txBody>
      </p:sp>
      <p:sp>
        <p:nvSpPr>
          <p:cNvPr id="3" name="Content Placeholder 2"/>
          <p:cNvSpPr>
            <a:spLocks noGrp="1"/>
          </p:cNvSpPr>
          <p:nvPr>
            <p:ph idx="4294967295"/>
          </p:nvPr>
        </p:nvSpPr>
        <p:spPr>
          <a:xfrm>
            <a:off x="643944" y="1282700"/>
            <a:ext cx="9784846" cy="4747710"/>
          </a:xfrm>
        </p:spPr>
        <p:txBody>
          <a:bodyPr>
            <a:normAutofit/>
          </a:bodyPr>
          <a:lstStyle/>
          <a:p>
            <a:r>
              <a:rPr lang="en-US" dirty="0">
                <a:solidFill>
                  <a:srgbClr val="666666"/>
                </a:solidFill>
              </a:rPr>
              <a:t>Tenant Protections</a:t>
            </a:r>
          </a:p>
          <a:p>
            <a:pPr lvl="1">
              <a:lnSpc>
                <a:spcPct val="70000"/>
              </a:lnSpc>
              <a:buFont typeface="Wingdings" panose="05000000000000000000" pitchFamily="2" charset="2"/>
              <a:buChar char="§"/>
            </a:pPr>
            <a:r>
              <a:rPr lang="en-US" dirty="0">
                <a:solidFill>
                  <a:srgbClr val="0070C0"/>
                </a:solidFill>
                <a:ea typeface="Calibri" panose="020F0502020204030204" pitchFamily="34" charset="0"/>
                <a:cs typeface="Times New Roman" panose="02020603050405020304" pitchFamily="18" charset="0"/>
              </a:rPr>
              <a:t>Tenant Relocation and Assistance Ordinance</a:t>
            </a:r>
          </a:p>
          <a:p>
            <a:pPr lvl="1">
              <a:lnSpc>
                <a:spcPct val="70000"/>
              </a:lnSpc>
              <a:buFont typeface="Wingdings" panose="05000000000000000000" pitchFamily="2" charset="2"/>
              <a:buChar char="§"/>
            </a:pPr>
            <a:r>
              <a:rPr lang="en-US" dirty="0">
                <a:solidFill>
                  <a:srgbClr val="0070C0"/>
                </a:solidFill>
                <a:ea typeface="Calibri" panose="020F0502020204030204" pitchFamily="34" charset="0"/>
                <a:cs typeface="Times New Roman" panose="02020603050405020304" pitchFamily="18" charset="0"/>
              </a:rPr>
              <a:t>Just Cause Eviction Ordinance</a:t>
            </a:r>
          </a:p>
          <a:p>
            <a:pPr lvl="1">
              <a:lnSpc>
                <a:spcPct val="70000"/>
              </a:lnSpc>
              <a:buFont typeface="Wingdings" panose="05000000000000000000" pitchFamily="2" charset="2"/>
              <a:buChar char="§"/>
            </a:pPr>
            <a:r>
              <a:rPr lang="en-US" dirty="0">
                <a:solidFill>
                  <a:srgbClr val="0070C0"/>
                </a:solidFill>
                <a:ea typeface="Calibri" panose="020F0502020204030204" pitchFamily="34" charset="0"/>
                <a:cs typeface="Times New Roman" panose="02020603050405020304" pitchFamily="18" charset="0"/>
              </a:rPr>
              <a:t>Section 8 Anti-Discrimination Ordinance</a:t>
            </a:r>
          </a:p>
          <a:p>
            <a:pPr lvl="1">
              <a:lnSpc>
                <a:spcPct val="70000"/>
              </a:lnSpc>
              <a:buFont typeface="Wingdings" panose="05000000000000000000" pitchFamily="2" charset="2"/>
              <a:buChar char="§"/>
            </a:pPr>
            <a:r>
              <a:rPr lang="en-US" dirty="0">
                <a:solidFill>
                  <a:srgbClr val="0070C0"/>
                </a:solidFill>
                <a:ea typeface="Calibri" panose="020F0502020204030204" pitchFamily="34" charset="0"/>
                <a:cs typeface="Times New Roman" panose="02020603050405020304" pitchFamily="18" charset="0"/>
              </a:rPr>
              <a:t>Access to Housing Legislation, HALA</a:t>
            </a:r>
          </a:p>
          <a:p>
            <a:r>
              <a:rPr lang="en-US" dirty="0"/>
              <a:t>Preservation</a:t>
            </a:r>
          </a:p>
          <a:p>
            <a:pPr lvl="1">
              <a:lnSpc>
                <a:spcPct val="70000"/>
              </a:lnSpc>
              <a:buFont typeface="Wingdings" panose="05000000000000000000" pitchFamily="2" charset="2"/>
              <a:buChar char="§"/>
            </a:pPr>
            <a:r>
              <a:rPr lang="en-US" dirty="0">
                <a:solidFill>
                  <a:srgbClr val="0070C0"/>
                </a:solidFill>
                <a:ea typeface="Calibri" panose="020F0502020204030204" pitchFamily="34" charset="0"/>
                <a:cs typeface="Times New Roman" panose="02020603050405020304" pitchFamily="18" charset="0"/>
              </a:rPr>
              <a:t>Rental Inspections</a:t>
            </a:r>
          </a:p>
          <a:p>
            <a:pPr lvl="1">
              <a:lnSpc>
                <a:spcPct val="70000"/>
              </a:lnSpc>
              <a:buFont typeface="Wingdings" panose="05000000000000000000" pitchFamily="2" charset="2"/>
              <a:buChar char="§"/>
            </a:pPr>
            <a:r>
              <a:rPr lang="en-US" dirty="0">
                <a:solidFill>
                  <a:srgbClr val="0070C0"/>
                </a:solidFill>
                <a:ea typeface="Calibri" panose="020F0502020204030204" pitchFamily="34" charset="0"/>
                <a:cs typeface="Times New Roman" panose="02020603050405020304" pitchFamily="18" charset="0"/>
              </a:rPr>
              <a:t>Acquisition/Code Enforcement Loan Program</a:t>
            </a:r>
          </a:p>
          <a:p>
            <a:pPr lvl="1">
              <a:lnSpc>
                <a:spcPct val="70000"/>
              </a:lnSpc>
              <a:buFont typeface="Wingdings" panose="05000000000000000000" pitchFamily="2" charset="2"/>
              <a:buChar char="§"/>
            </a:pPr>
            <a:r>
              <a:rPr lang="en-US" dirty="0">
                <a:solidFill>
                  <a:srgbClr val="0070C0"/>
                </a:solidFill>
                <a:ea typeface="Calibri" panose="020F0502020204030204" pitchFamily="34" charset="0"/>
                <a:cs typeface="Times New Roman" panose="02020603050405020304" pitchFamily="18" charset="0"/>
              </a:rPr>
              <a:t>Preservation Property Tax Exemption</a:t>
            </a:r>
          </a:p>
          <a:p>
            <a:pPr lvl="1">
              <a:lnSpc>
                <a:spcPct val="70000"/>
              </a:lnSpc>
              <a:buFont typeface="Wingdings" panose="05000000000000000000" pitchFamily="2" charset="2"/>
              <a:buChar char="§"/>
            </a:pPr>
            <a:r>
              <a:rPr lang="en-US" dirty="0">
                <a:solidFill>
                  <a:srgbClr val="0070C0"/>
                </a:solidFill>
                <a:ea typeface="Calibri" panose="020F0502020204030204" pitchFamily="34" charset="0"/>
                <a:cs typeface="Times New Roman" panose="02020603050405020304" pitchFamily="18" charset="0"/>
              </a:rPr>
              <a:t>Accountable Communities of Health</a:t>
            </a:r>
          </a:p>
        </p:txBody>
      </p:sp>
    </p:spTree>
    <p:extLst>
      <p:ext uri="{BB962C8B-B14F-4D97-AF65-F5344CB8AC3E}">
        <p14:creationId xmlns:p14="http://schemas.microsoft.com/office/powerpoint/2010/main" val="367835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02" y="450937"/>
            <a:ext cx="7352778" cy="707886"/>
          </a:xfrm>
          <a:prstGeom prst="rect">
            <a:avLst/>
          </a:prstGeom>
          <a:noFill/>
        </p:spPr>
        <p:txBody>
          <a:bodyPr wrap="square" rtlCol="0">
            <a:spAutoFit/>
          </a:bodyPr>
          <a:lstStyle/>
          <a:p>
            <a:r>
              <a:rPr lang="en-US" sz="4000" dirty="0">
                <a:latin typeface="Century Gothic" panose="020B0502020202020204" pitchFamily="34" charset="0"/>
              </a:rPr>
              <a:t>Focus for Today</a:t>
            </a:r>
          </a:p>
        </p:txBody>
      </p:sp>
      <p:sp>
        <p:nvSpPr>
          <p:cNvPr id="3" name="TextBox 2"/>
          <p:cNvSpPr txBox="1"/>
          <p:nvPr/>
        </p:nvSpPr>
        <p:spPr>
          <a:xfrm>
            <a:off x="457562" y="1308292"/>
            <a:ext cx="10371550" cy="2554545"/>
          </a:xfrm>
          <a:prstGeom prst="rect">
            <a:avLst/>
          </a:prstGeom>
          <a:noFill/>
        </p:spPr>
        <p:txBody>
          <a:bodyPr wrap="square" rtlCol="0">
            <a:spAutoFit/>
          </a:bodyPr>
          <a:lstStyle/>
          <a:p>
            <a:endParaRPr lang="en-US" sz="24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2800" dirty="0">
                <a:solidFill>
                  <a:schemeClr val="tx1">
                    <a:lumMod val="85000"/>
                    <a:lumOff val="15000"/>
                  </a:schemeClr>
                </a:solidFill>
                <a:latin typeface="Century Gothic" panose="020B0502020202020204" pitchFamily="34" charset="0"/>
              </a:rPr>
              <a:t>Sharing models and resources that build on housing need and gap and illuminate housing elements and implementation of strategies </a:t>
            </a:r>
          </a:p>
          <a:p>
            <a:endParaRPr lang="en-US" sz="2800" dirty="0">
              <a:solidFill>
                <a:schemeClr val="tx1">
                  <a:lumMod val="85000"/>
                  <a:lumOff val="15000"/>
                </a:schemeClr>
              </a:solidFill>
              <a:latin typeface="Century Gothic" panose="020B0502020202020204" pitchFamily="34" charset="0"/>
            </a:endParaRPr>
          </a:p>
          <a:p>
            <a:endParaRPr lang="en-US" sz="2400"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202388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10972800" cy="968062"/>
          </a:xfrm>
        </p:spPr>
        <p:txBody>
          <a:bodyPr/>
          <a:lstStyle/>
          <a:p>
            <a:r>
              <a:rPr lang="en-US" b="1" dirty="0">
                <a:solidFill>
                  <a:srgbClr val="006699"/>
                </a:solidFill>
              </a:rPr>
              <a:t>Putting It All Together</a:t>
            </a:r>
          </a:p>
        </p:txBody>
      </p:sp>
      <p:graphicFrame>
        <p:nvGraphicFramePr>
          <p:cNvPr id="14" name="Diagram 13"/>
          <p:cNvGraphicFramePr/>
          <p:nvPr>
            <p:extLst>
              <p:ext uri="{D42A27DB-BD31-4B8C-83A1-F6EECF244321}">
                <p14:modId xmlns:p14="http://schemas.microsoft.com/office/powerpoint/2010/main" val="983664925"/>
              </p:ext>
            </p:extLst>
          </p:nvPr>
        </p:nvGraphicFramePr>
        <p:xfrm>
          <a:off x="381000" y="11204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06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300"/>
            <a:ext cx="10972800" cy="1066800"/>
          </a:xfrm>
        </p:spPr>
        <p:txBody>
          <a:bodyPr/>
          <a:lstStyle/>
          <a:p>
            <a:r>
              <a:rPr lang="en-US" b="1" dirty="0">
                <a:solidFill>
                  <a:srgbClr val="006699"/>
                </a:solidFill>
              </a:rPr>
              <a:t>Resources</a:t>
            </a:r>
          </a:p>
        </p:txBody>
      </p:sp>
      <p:sp>
        <p:nvSpPr>
          <p:cNvPr id="3" name="Content Placeholder 2"/>
          <p:cNvSpPr>
            <a:spLocks noGrp="1"/>
          </p:cNvSpPr>
          <p:nvPr>
            <p:ph idx="4294967295"/>
          </p:nvPr>
        </p:nvSpPr>
        <p:spPr>
          <a:xfrm>
            <a:off x="721217" y="1090948"/>
            <a:ext cx="9040969" cy="4897728"/>
          </a:xfrm>
        </p:spPr>
        <p:txBody>
          <a:bodyPr>
            <a:normAutofit fontScale="77500" lnSpcReduction="20000"/>
          </a:bodyPr>
          <a:lstStyle/>
          <a:p>
            <a:r>
              <a:rPr lang="en-US" dirty="0">
                <a:solidFill>
                  <a:srgbClr val="666666"/>
                </a:solidFill>
                <a:hlinkClick r:id="rId3"/>
              </a:rPr>
              <a:t>A Regional Coalition for Housing (ARCH)</a:t>
            </a:r>
            <a:endParaRPr lang="en-US" dirty="0">
              <a:solidFill>
                <a:srgbClr val="666666"/>
              </a:solidFill>
            </a:endParaRPr>
          </a:p>
          <a:p>
            <a:endParaRPr lang="en-US" dirty="0">
              <a:solidFill>
                <a:srgbClr val="666666"/>
              </a:solidFill>
            </a:endParaRPr>
          </a:p>
          <a:p>
            <a:r>
              <a:rPr lang="en-US" dirty="0">
                <a:solidFill>
                  <a:srgbClr val="666666"/>
                </a:solidFill>
                <a:hlinkClick r:id="rId4"/>
              </a:rPr>
              <a:t>Commerce Short Course on Local Planning</a:t>
            </a:r>
            <a:endParaRPr lang="en-US" dirty="0">
              <a:solidFill>
                <a:srgbClr val="666666"/>
              </a:solidFill>
            </a:endParaRPr>
          </a:p>
          <a:p>
            <a:endParaRPr lang="en-US" dirty="0">
              <a:solidFill>
                <a:srgbClr val="666666"/>
              </a:solidFill>
            </a:endParaRPr>
          </a:p>
          <a:p>
            <a:r>
              <a:rPr lang="en-US" dirty="0">
                <a:solidFill>
                  <a:srgbClr val="666666"/>
                </a:solidFill>
                <a:hlinkClick r:id="rId5"/>
              </a:rPr>
              <a:t>GMA Website</a:t>
            </a:r>
            <a:endParaRPr lang="en-US" dirty="0">
              <a:solidFill>
                <a:srgbClr val="666666"/>
              </a:solidFill>
            </a:endParaRPr>
          </a:p>
          <a:p>
            <a:endParaRPr lang="en-US" dirty="0">
              <a:solidFill>
                <a:srgbClr val="666666"/>
              </a:solidFill>
            </a:endParaRPr>
          </a:p>
          <a:p>
            <a:r>
              <a:rPr lang="en-US" dirty="0">
                <a:solidFill>
                  <a:srgbClr val="666666"/>
                </a:solidFill>
                <a:hlinkClick r:id="rId6"/>
              </a:rPr>
              <a:t>HDC Maps</a:t>
            </a:r>
            <a:endParaRPr lang="en-US" dirty="0">
              <a:solidFill>
                <a:srgbClr val="666666"/>
              </a:solidFill>
            </a:endParaRPr>
          </a:p>
          <a:p>
            <a:endParaRPr lang="en-US" dirty="0">
              <a:solidFill>
                <a:srgbClr val="666666"/>
              </a:solidFill>
            </a:endParaRPr>
          </a:p>
          <a:p>
            <a:r>
              <a:rPr lang="en-US" dirty="0">
                <a:solidFill>
                  <a:srgbClr val="666666"/>
                </a:solidFill>
                <a:hlinkClick r:id="rId7"/>
              </a:rPr>
              <a:t>MRSC – Planning</a:t>
            </a:r>
            <a:endParaRPr lang="en-US" dirty="0">
              <a:solidFill>
                <a:srgbClr val="666666"/>
              </a:solidFill>
            </a:endParaRPr>
          </a:p>
          <a:p>
            <a:endParaRPr lang="en-US" dirty="0">
              <a:solidFill>
                <a:srgbClr val="666666"/>
              </a:solidFill>
            </a:endParaRPr>
          </a:p>
          <a:p>
            <a:r>
              <a:rPr lang="en-US" dirty="0">
                <a:solidFill>
                  <a:srgbClr val="666666"/>
                </a:solidFill>
                <a:hlinkClick r:id="rId8"/>
              </a:rPr>
              <a:t>PSRC Housing Guides and Resources</a:t>
            </a:r>
            <a:endParaRPr lang="en-US" dirty="0">
              <a:solidFill>
                <a:srgbClr val="666666"/>
              </a:solidFill>
            </a:endParaRPr>
          </a:p>
          <a:p>
            <a:endParaRPr lang="en-US" dirty="0">
              <a:solidFill>
                <a:srgbClr val="666666"/>
              </a:solidFill>
            </a:endParaRPr>
          </a:p>
          <a:p>
            <a:r>
              <a:rPr lang="en-US" dirty="0">
                <a:solidFill>
                  <a:srgbClr val="666666"/>
                </a:solidFill>
                <a:hlinkClick r:id="rId9"/>
              </a:rPr>
              <a:t>Seattle Housing Affordability and Livability Agenda (HALA)</a:t>
            </a:r>
            <a:endParaRPr lang="en-US" dirty="0">
              <a:solidFill>
                <a:srgbClr val="666666"/>
              </a:solidFill>
            </a:endParaRPr>
          </a:p>
          <a:p>
            <a:endParaRPr lang="en-US" dirty="0">
              <a:solidFill>
                <a:srgbClr val="666666"/>
              </a:solidFill>
            </a:endParaRPr>
          </a:p>
          <a:p>
            <a:endParaRPr lang="en-US" dirty="0">
              <a:solidFill>
                <a:srgbClr val="666666"/>
              </a:solidFill>
            </a:endParaRPr>
          </a:p>
          <a:p>
            <a:endParaRPr lang="en-US" dirty="0">
              <a:solidFill>
                <a:srgbClr val="666666"/>
              </a:solidFill>
            </a:endParaRPr>
          </a:p>
          <a:p>
            <a:endParaRPr lang="en-US" dirty="0"/>
          </a:p>
        </p:txBody>
      </p:sp>
    </p:spTree>
    <p:extLst>
      <p:ext uri="{BB962C8B-B14F-4D97-AF65-F5344CB8AC3E}">
        <p14:creationId xmlns:p14="http://schemas.microsoft.com/office/powerpoint/2010/main" val="2737245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152400"/>
            <a:ext cx="10972800"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6699"/>
                </a:solidFill>
              </a:rPr>
              <a:t>Contact Info</a:t>
            </a:r>
          </a:p>
        </p:txBody>
      </p:sp>
      <p:sp>
        <p:nvSpPr>
          <p:cNvPr id="4" name="Content Placeholder 2"/>
          <p:cNvSpPr txBox="1">
            <a:spLocks/>
          </p:cNvSpPr>
          <p:nvPr/>
        </p:nvSpPr>
        <p:spPr>
          <a:xfrm>
            <a:off x="377372" y="1587500"/>
            <a:ext cx="10972800" cy="4324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666666"/>
                </a:solidFill>
              </a:rPr>
              <a:t>Housing Development Consortium Seattle-King County</a:t>
            </a:r>
          </a:p>
          <a:p>
            <a:pPr marL="0" indent="0">
              <a:buNone/>
            </a:pPr>
            <a:r>
              <a:rPr lang="en-US" dirty="0">
                <a:solidFill>
                  <a:srgbClr val="666666"/>
                </a:solidFill>
              </a:rPr>
              <a:t>	</a:t>
            </a:r>
          </a:p>
          <a:p>
            <a:pPr marL="0" indent="0">
              <a:buNone/>
            </a:pPr>
            <a:r>
              <a:rPr lang="en-US" i="1" dirty="0">
                <a:solidFill>
                  <a:srgbClr val="666666"/>
                </a:solidFill>
              </a:rPr>
              <a:t>	Executive Director</a:t>
            </a:r>
            <a:r>
              <a:rPr lang="en-US" dirty="0">
                <a:solidFill>
                  <a:srgbClr val="666666"/>
                </a:solidFill>
              </a:rPr>
              <a:t>: Marty Kooistra, </a:t>
            </a:r>
            <a:r>
              <a:rPr lang="en-US" dirty="0">
                <a:solidFill>
                  <a:srgbClr val="666666"/>
                </a:solidFill>
                <a:hlinkClick r:id="rId3"/>
              </a:rPr>
              <a:t>marty@housingconsortium.org</a:t>
            </a:r>
            <a:endParaRPr lang="en-US" dirty="0">
              <a:solidFill>
                <a:srgbClr val="666666"/>
              </a:solidFill>
            </a:endParaRPr>
          </a:p>
          <a:p>
            <a:pPr marL="0" indent="0">
              <a:buNone/>
            </a:pPr>
            <a:r>
              <a:rPr lang="en-US" dirty="0">
                <a:solidFill>
                  <a:srgbClr val="666666"/>
                </a:solidFill>
              </a:rPr>
              <a:t>	</a:t>
            </a:r>
          </a:p>
          <a:p>
            <a:pPr marL="0" indent="0">
              <a:buNone/>
            </a:pPr>
            <a:r>
              <a:rPr lang="en-US" dirty="0">
                <a:solidFill>
                  <a:srgbClr val="666666"/>
                </a:solidFill>
              </a:rPr>
              <a:t>	(206) 682-9541</a:t>
            </a:r>
          </a:p>
          <a:p>
            <a:pPr marL="0" indent="0">
              <a:buNone/>
            </a:pPr>
            <a:r>
              <a:rPr lang="en-US" dirty="0">
                <a:solidFill>
                  <a:srgbClr val="666666"/>
                </a:solidFill>
              </a:rPr>
              <a:t>	1402 Third Avenue, Suite 1230</a:t>
            </a:r>
          </a:p>
          <a:p>
            <a:pPr marL="0" indent="0">
              <a:buNone/>
            </a:pPr>
            <a:r>
              <a:rPr lang="en-US" dirty="0">
                <a:solidFill>
                  <a:srgbClr val="666666"/>
                </a:solidFill>
              </a:rPr>
              <a:t>	Seattle, WA 98101</a:t>
            </a:r>
          </a:p>
        </p:txBody>
      </p:sp>
    </p:spTree>
    <p:extLst>
      <p:ext uri="{BB962C8B-B14F-4D97-AF65-F5344CB8AC3E}">
        <p14:creationId xmlns:p14="http://schemas.microsoft.com/office/powerpoint/2010/main" val="85383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339" y="1272675"/>
            <a:ext cx="9144000" cy="2387600"/>
          </a:xfrm>
        </p:spPr>
        <p:txBody>
          <a:bodyPr>
            <a:normAutofit/>
          </a:bodyPr>
          <a:lstStyle/>
          <a:p>
            <a:pPr algn="l"/>
            <a:r>
              <a:rPr lang="en-US" sz="7200" dirty="0"/>
              <a:t>Thank you!</a:t>
            </a:r>
          </a:p>
        </p:txBody>
      </p:sp>
    </p:spTree>
    <p:extLst>
      <p:ext uri="{BB962C8B-B14F-4D97-AF65-F5344CB8AC3E}">
        <p14:creationId xmlns:p14="http://schemas.microsoft.com/office/powerpoint/2010/main" val="68454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02" y="450937"/>
            <a:ext cx="7352778" cy="707886"/>
          </a:xfrm>
          <a:prstGeom prst="rect">
            <a:avLst/>
          </a:prstGeom>
          <a:noFill/>
        </p:spPr>
        <p:txBody>
          <a:bodyPr wrap="square" rtlCol="0">
            <a:spAutoFit/>
          </a:bodyPr>
          <a:lstStyle/>
          <a:p>
            <a:r>
              <a:rPr lang="en-US" sz="4000" dirty="0">
                <a:latin typeface="Century Gothic" panose="020B0502020202020204" pitchFamily="34" charset="0"/>
              </a:rPr>
              <a:t>Who is HDC?</a:t>
            </a:r>
          </a:p>
        </p:txBody>
      </p:sp>
      <p:sp>
        <p:nvSpPr>
          <p:cNvPr id="3" name="TextBox 2"/>
          <p:cNvSpPr txBox="1"/>
          <p:nvPr/>
        </p:nvSpPr>
        <p:spPr>
          <a:xfrm>
            <a:off x="325678" y="1158823"/>
            <a:ext cx="10371550" cy="3785652"/>
          </a:xfrm>
          <a:prstGeom prst="rect">
            <a:avLst/>
          </a:prstGeom>
          <a:noFill/>
        </p:spPr>
        <p:txBody>
          <a:bodyPr wrap="square" rtlCol="0">
            <a:spAutoFit/>
          </a:bodyPr>
          <a:lstStyle/>
          <a:p>
            <a:endParaRPr lang="en-US" sz="20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2000" dirty="0">
                <a:solidFill>
                  <a:schemeClr val="tx1">
                    <a:lumMod val="85000"/>
                    <a:lumOff val="15000"/>
                  </a:schemeClr>
                </a:solidFill>
                <a:latin typeface="Century Gothic" panose="020B0502020202020204" pitchFamily="34" charset="0"/>
              </a:rPr>
              <a:t>HDC exists solely to serve as an </a:t>
            </a:r>
            <a:r>
              <a:rPr lang="en-US" sz="2000" b="1" dirty="0">
                <a:solidFill>
                  <a:schemeClr val="tx1">
                    <a:lumMod val="85000"/>
                    <a:lumOff val="15000"/>
                  </a:schemeClr>
                </a:solidFill>
                <a:latin typeface="Century Gothic" panose="020B0502020202020204" pitchFamily="34" charset="0"/>
              </a:rPr>
              <a:t>advocate</a:t>
            </a:r>
            <a:r>
              <a:rPr lang="en-US" sz="2000" dirty="0">
                <a:solidFill>
                  <a:schemeClr val="tx1">
                    <a:lumMod val="85000"/>
                    <a:lumOff val="15000"/>
                  </a:schemeClr>
                </a:solidFill>
                <a:latin typeface="Century Gothic" panose="020B0502020202020204" pitchFamily="34" charset="0"/>
              </a:rPr>
              <a:t>, </a:t>
            </a:r>
            <a:r>
              <a:rPr lang="en-US" sz="2000" b="1" dirty="0">
                <a:solidFill>
                  <a:schemeClr val="tx1">
                    <a:lumMod val="85000"/>
                    <a:lumOff val="15000"/>
                  </a:schemeClr>
                </a:solidFill>
                <a:latin typeface="Century Gothic" panose="020B0502020202020204" pitchFamily="34" charset="0"/>
              </a:rPr>
              <a:t>broker</a:t>
            </a:r>
            <a:r>
              <a:rPr lang="en-US" sz="2000" dirty="0">
                <a:solidFill>
                  <a:schemeClr val="tx1">
                    <a:lumMod val="85000"/>
                    <a:lumOff val="15000"/>
                  </a:schemeClr>
                </a:solidFill>
                <a:latin typeface="Century Gothic" panose="020B0502020202020204" pitchFamily="34" charset="0"/>
              </a:rPr>
              <a:t> and </a:t>
            </a:r>
            <a:r>
              <a:rPr lang="en-US" sz="2000" b="1" dirty="0">
                <a:solidFill>
                  <a:schemeClr val="tx1">
                    <a:lumMod val="85000"/>
                    <a:lumOff val="15000"/>
                  </a:schemeClr>
                </a:solidFill>
                <a:latin typeface="Century Gothic" panose="020B0502020202020204" pitchFamily="34" charset="0"/>
              </a:rPr>
              <a:t>convener</a:t>
            </a:r>
            <a:r>
              <a:rPr lang="en-US" sz="2000" dirty="0">
                <a:solidFill>
                  <a:schemeClr val="tx1">
                    <a:lumMod val="85000"/>
                    <a:lumOff val="15000"/>
                  </a:schemeClr>
                </a:solidFill>
                <a:latin typeface="Century Gothic" panose="020B0502020202020204" pitchFamily="34" charset="0"/>
              </a:rPr>
              <a:t> of and for our 150 member organizations and businesses. </a:t>
            </a:r>
          </a:p>
          <a:p>
            <a:endParaRPr lang="en-US" sz="20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2000" dirty="0">
                <a:solidFill>
                  <a:schemeClr val="tx1">
                    <a:lumMod val="85000"/>
                    <a:lumOff val="15000"/>
                  </a:schemeClr>
                </a:solidFill>
                <a:latin typeface="Century Gothic" panose="020B0502020202020204" pitchFamily="34" charset="0"/>
              </a:rPr>
              <a:t>Since its inception over 29 years ago, HDC and our members have known that it takes a unique set of personal and professional skills to increase the effectiveness, visibility, and impact of the affordable housing sector.</a:t>
            </a:r>
          </a:p>
          <a:p>
            <a:pPr marL="285750" indent="-285750">
              <a:buFont typeface="Arial" panose="020B0604020202020204" pitchFamily="34" charset="0"/>
              <a:buChar char="•"/>
            </a:pPr>
            <a:endParaRPr lang="en-US" sz="20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2000" b="1" i="1" dirty="0">
                <a:solidFill>
                  <a:schemeClr val="tx1">
                    <a:lumMod val="85000"/>
                    <a:lumOff val="15000"/>
                  </a:schemeClr>
                </a:solidFill>
                <a:latin typeface="Century Gothic" panose="020B0502020202020204" pitchFamily="34" charset="0"/>
              </a:rPr>
              <a:t>Mission</a:t>
            </a:r>
            <a:r>
              <a:rPr lang="en-US" sz="2000" i="1" dirty="0">
                <a:solidFill>
                  <a:schemeClr val="tx1">
                    <a:lumMod val="85000"/>
                    <a:lumOff val="15000"/>
                  </a:schemeClr>
                </a:solidFill>
                <a:latin typeface="Century Gothic" panose="020B0502020202020204" pitchFamily="34" charset="0"/>
              </a:rPr>
              <a:t>: Through </a:t>
            </a:r>
            <a:r>
              <a:rPr lang="en-US" sz="2000" b="1" i="1" dirty="0">
                <a:solidFill>
                  <a:schemeClr val="tx1">
                    <a:lumMod val="85000"/>
                    <a:lumOff val="15000"/>
                  </a:schemeClr>
                </a:solidFill>
                <a:latin typeface="Century Gothic" panose="020B0502020202020204" pitchFamily="34" charset="0"/>
              </a:rPr>
              <a:t>education</a:t>
            </a:r>
            <a:r>
              <a:rPr lang="en-US" sz="2000" i="1" dirty="0">
                <a:solidFill>
                  <a:schemeClr val="tx1">
                    <a:lumMod val="85000"/>
                    <a:lumOff val="15000"/>
                  </a:schemeClr>
                </a:solidFill>
                <a:latin typeface="Century Gothic" panose="020B0502020202020204" pitchFamily="34" charset="0"/>
              </a:rPr>
              <a:t>, </a:t>
            </a:r>
            <a:r>
              <a:rPr lang="en-US" sz="2000" b="1" i="1" dirty="0">
                <a:solidFill>
                  <a:schemeClr val="tx1">
                    <a:lumMod val="85000"/>
                    <a:lumOff val="15000"/>
                  </a:schemeClr>
                </a:solidFill>
                <a:latin typeface="Century Gothic" panose="020B0502020202020204" pitchFamily="34" charset="0"/>
              </a:rPr>
              <a:t>advocacy</a:t>
            </a:r>
            <a:r>
              <a:rPr lang="en-US" sz="2000" i="1" dirty="0">
                <a:solidFill>
                  <a:schemeClr val="tx1">
                    <a:lumMod val="85000"/>
                    <a:lumOff val="15000"/>
                  </a:schemeClr>
                </a:solidFill>
                <a:latin typeface="Century Gothic" panose="020B0502020202020204" pitchFamily="34" charset="0"/>
              </a:rPr>
              <a:t> and </a:t>
            </a:r>
            <a:r>
              <a:rPr lang="en-US" sz="2000" b="1" i="1" dirty="0">
                <a:solidFill>
                  <a:schemeClr val="tx1">
                    <a:lumMod val="85000"/>
                    <a:lumOff val="15000"/>
                  </a:schemeClr>
                </a:solidFill>
                <a:latin typeface="Century Gothic" panose="020B0502020202020204" pitchFamily="34" charset="0"/>
              </a:rPr>
              <a:t>leadership</a:t>
            </a:r>
            <a:r>
              <a:rPr lang="en-US" sz="2000" i="1" dirty="0">
                <a:solidFill>
                  <a:schemeClr val="tx1">
                    <a:lumMod val="85000"/>
                    <a:lumOff val="15000"/>
                  </a:schemeClr>
                </a:solidFill>
                <a:latin typeface="Century Gothic" panose="020B0502020202020204" pitchFamily="34" charset="0"/>
              </a:rPr>
              <a:t>, HDC supports and inspires its members as they work collaboratively to meet the housing needs of limited-income people throughout King County.</a:t>
            </a:r>
          </a:p>
          <a:p>
            <a:endParaRPr lang="en-US" sz="2000"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95588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02" y="450937"/>
            <a:ext cx="10913028" cy="1323439"/>
          </a:xfrm>
          <a:prstGeom prst="rect">
            <a:avLst/>
          </a:prstGeom>
          <a:noFill/>
        </p:spPr>
        <p:txBody>
          <a:bodyPr wrap="square" rtlCol="0">
            <a:spAutoFit/>
          </a:bodyPr>
          <a:lstStyle/>
          <a:p>
            <a:r>
              <a:rPr lang="en-US" sz="4000" dirty="0">
                <a:latin typeface="Century Gothic" panose="020B0502020202020204" pitchFamily="34" charset="0"/>
              </a:rPr>
              <a:t>Every King County community needs affordable homes</a:t>
            </a:r>
          </a:p>
        </p:txBody>
      </p:sp>
      <p:sp>
        <p:nvSpPr>
          <p:cNvPr id="3" name="TextBox 2"/>
          <p:cNvSpPr txBox="1"/>
          <p:nvPr/>
        </p:nvSpPr>
        <p:spPr>
          <a:xfrm>
            <a:off x="626302" y="2072536"/>
            <a:ext cx="10111153" cy="227754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a:latin typeface="Century Gothic" panose="020B0502020202020204" pitchFamily="34" charset="0"/>
              </a:rPr>
              <a:t>No city in King County is meeting the proportional need for homes affordable to households at or below 30% AMI</a:t>
            </a:r>
            <a:br>
              <a:rPr lang="en-US" sz="2200" dirty="0">
                <a:latin typeface="Century Gothic" panose="020B0502020202020204" pitchFamily="34" charset="0"/>
              </a:rPr>
            </a:br>
            <a:endParaRPr lang="en-US" sz="2200" dirty="0">
              <a:latin typeface="Century Gothic" panose="020B0502020202020204" pitchFamily="34" charset="0"/>
            </a:endParaRPr>
          </a:p>
          <a:p>
            <a:pPr marL="342900" indent="-342900">
              <a:spcAft>
                <a:spcPts val="600"/>
              </a:spcAft>
              <a:buFont typeface="Arial" panose="020B0604020202020204" pitchFamily="34" charset="0"/>
              <a:buChar char="•"/>
            </a:pPr>
            <a:r>
              <a:rPr lang="en-US" sz="2200" dirty="0">
                <a:latin typeface="Century Gothic" panose="020B0502020202020204" pitchFamily="34" charset="0"/>
              </a:rPr>
              <a:t>Gaps are largest in Seattle, North King County, and East King County</a:t>
            </a:r>
            <a:br>
              <a:rPr lang="en-US" sz="2200" dirty="0">
                <a:latin typeface="Century Gothic" panose="020B0502020202020204" pitchFamily="34" charset="0"/>
              </a:rPr>
            </a:br>
            <a:endParaRPr lang="en-US" sz="2200" dirty="0">
              <a:latin typeface="Century Gothic" panose="020B0502020202020204" pitchFamily="34" charset="0"/>
            </a:endParaRPr>
          </a:p>
          <a:p>
            <a:pPr marL="342900" indent="-342900">
              <a:spcAft>
                <a:spcPts val="600"/>
              </a:spcAft>
              <a:buFont typeface="Arial" panose="020B0604020202020204" pitchFamily="34" charset="0"/>
              <a:buChar char="•"/>
            </a:pPr>
            <a:r>
              <a:rPr lang="en-US" sz="2200" dirty="0">
                <a:latin typeface="Century Gothic" panose="020B0502020202020204" pitchFamily="34" charset="0"/>
              </a:rPr>
              <a:t>What does your city need?</a:t>
            </a:r>
          </a:p>
        </p:txBody>
      </p:sp>
    </p:spTree>
    <p:extLst>
      <p:ext uri="{BB962C8B-B14F-4D97-AF65-F5344CB8AC3E}">
        <p14:creationId xmlns:p14="http://schemas.microsoft.com/office/powerpoint/2010/main" val="373953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02" y="450937"/>
            <a:ext cx="10913028" cy="707886"/>
          </a:xfrm>
          <a:prstGeom prst="rect">
            <a:avLst/>
          </a:prstGeom>
          <a:noFill/>
        </p:spPr>
        <p:txBody>
          <a:bodyPr wrap="square" rtlCol="0">
            <a:spAutoFit/>
          </a:bodyPr>
          <a:lstStyle/>
          <a:p>
            <a:r>
              <a:rPr lang="en-US" sz="4000" dirty="0">
                <a:latin typeface="Century Gothic" panose="020B0502020202020204" pitchFamily="34" charset="0"/>
              </a:rPr>
              <a:t>HDC Housing Data Maps</a:t>
            </a:r>
          </a:p>
        </p:txBody>
      </p:sp>
      <p:sp>
        <p:nvSpPr>
          <p:cNvPr id="5" name="TextBox 4"/>
          <p:cNvSpPr txBox="1"/>
          <p:nvPr/>
        </p:nvSpPr>
        <p:spPr>
          <a:xfrm>
            <a:off x="626302" y="1424354"/>
            <a:ext cx="10111153" cy="352404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a:latin typeface="Century Gothic" panose="020B0502020202020204" pitchFamily="34" charset="0"/>
              </a:rPr>
              <a:t>Interactive maps of city-level housing data, regularly updated to reflect the latest information</a:t>
            </a:r>
          </a:p>
          <a:p>
            <a:pPr>
              <a:spcAft>
                <a:spcPts val="600"/>
              </a:spcAft>
            </a:pPr>
            <a:endParaRPr lang="en-US" sz="2200" dirty="0">
              <a:latin typeface="Century Gothic" panose="020B0502020202020204" pitchFamily="34" charset="0"/>
            </a:endParaRPr>
          </a:p>
          <a:p>
            <a:pPr marL="342900" indent="-342900">
              <a:spcAft>
                <a:spcPts val="600"/>
              </a:spcAft>
              <a:buFont typeface="Arial" panose="020B0604020202020204" pitchFamily="34" charset="0"/>
              <a:buChar char="•"/>
            </a:pPr>
            <a:r>
              <a:rPr lang="en-US" sz="2200" dirty="0">
                <a:latin typeface="Century Gothic" panose="020B0502020202020204" pitchFamily="34" charset="0"/>
              </a:rPr>
              <a:t>Illustrates publicly available data and original research on affordable housing need and policy opportunities</a:t>
            </a:r>
          </a:p>
          <a:p>
            <a:pPr marL="342900" indent="-342900">
              <a:spcAft>
                <a:spcPts val="600"/>
              </a:spcAft>
              <a:buFont typeface="Arial" panose="020B0604020202020204" pitchFamily="34" charset="0"/>
              <a:buChar char="•"/>
            </a:pPr>
            <a:endParaRPr lang="en-US" sz="2200" dirty="0">
              <a:latin typeface="Century Gothic" panose="020B0502020202020204" pitchFamily="34" charset="0"/>
            </a:endParaRPr>
          </a:p>
          <a:p>
            <a:pPr marL="342900" indent="-342900">
              <a:spcAft>
                <a:spcPts val="600"/>
              </a:spcAft>
              <a:buFont typeface="Arial" panose="020B0604020202020204" pitchFamily="34" charset="0"/>
              <a:buChar char="•"/>
            </a:pPr>
            <a:r>
              <a:rPr lang="en-US" sz="2200" dirty="0">
                <a:latin typeface="Century Gothic" panose="020B0502020202020204" pitchFamily="34" charset="0"/>
              </a:rPr>
              <a:t>Offer easy visual comparison and promising practices</a:t>
            </a:r>
            <a:br>
              <a:rPr lang="en-US" sz="2200" dirty="0">
                <a:latin typeface="Century Gothic" panose="020B0502020202020204" pitchFamily="34" charset="0"/>
              </a:rPr>
            </a:br>
            <a:endParaRPr lang="en-US" sz="2200" dirty="0">
              <a:latin typeface="Century Gothic" panose="020B0502020202020204" pitchFamily="34" charset="0"/>
            </a:endParaRPr>
          </a:p>
          <a:p>
            <a:pPr marL="342900" indent="-342900">
              <a:spcAft>
                <a:spcPts val="600"/>
              </a:spcAft>
              <a:buFont typeface="Arial" panose="020B0604020202020204" pitchFamily="34" charset="0"/>
              <a:buChar char="•"/>
            </a:pPr>
            <a:endParaRPr lang="en-US" sz="2200" dirty="0">
              <a:latin typeface="Century Gothic" panose="020B0502020202020204" pitchFamily="34" charset="0"/>
            </a:endParaRPr>
          </a:p>
        </p:txBody>
      </p:sp>
    </p:spTree>
    <p:extLst>
      <p:ext uri="{BB962C8B-B14F-4D97-AF65-F5344CB8AC3E}">
        <p14:creationId xmlns:p14="http://schemas.microsoft.com/office/powerpoint/2010/main" val="28899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9631017" y="5764695"/>
            <a:ext cx="1997834"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6302" y="450937"/>
            <a:ext cx="10913028" cy="707886"/>
          </a:xfrm>
          <a:prstGeom prst="rect">
            <a:avLst/>
          </a:prstGeom>
          <a:noFill/>
        </p:spPr>
        <p:txBody>
          <a:bodyPr wrap="square" rtlCol="0">
            <a:spAutoFit/>
          </a:bodyPr>
          <a:lstStyle/>
          <a:p>
            <a:r>
              <a:rPr lang="en-US" sz="4000" dirty="0">
                <a:latin typeface="Century Gothic" panose="020B0502020202020204" pitchFamily="34" charset="0"/>
              </a:rPr>
              <a:t>HDC Housing Data Maps</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02" y="1158823"/>
            <a:ext cx="10058400" cy="5604409"/>
          </a:xfrm>
          <a:prstGeom prst="rect">
            <a:avLst/>
          </a:prstGeom>
        </p:spPr>
      </p:pic>
    </p:spTree>
    <p:extLst>
      <p:ext uri="{BB962C8B-B14F-4D97-AF65-F5344CB8AC3E}">
        <p14:creationId xmlns:p14="http://schemas.microsoft.com/office/powerpoint/2010/main" val="60796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500" t="20545" r="29772" b="9818"/>
          <a:stretch/>
        </p:blipFill>
        <p:spPr>
          <a:xfrm>
            <a:off x="89451" y="99391"/>
            <a:ext cx="8408506" cy="6681448"/>
          </a:xfrm>
          <a:prstGeom prst="rect">
            <a:avLst/>
          </a:prstGeom>
        </p:spPr>
      </p:pic>
      <p:pic>
        <p:nvPicPr>
          <p:cNvPr id="1026" name="Picture 2" descr="housingwa_24873813_c8f8d87ec01abcd9bb8f986430f2861401f6c2c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5656">
            <a:off x="4630249" y="4044511"/>
            <a:ext cx="2768680" cy="20768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p:cNvSpPr txBox="1"/>
          <p:nvPr/>
        </p:nvSpPr>
        <p:spPr>
          <a:xfrm>
            <a:off x="8667060" y="410563"/>
            <a:ext cx="3448740" cy="3924151"/>
          </a:xfrm>
          <a:prstGeom prst="rect">
            <a:avLst/>
          </a:prstGeom>
          <a:noFill/>
        </p:spPr>
        <p:txBody>
          <a:bodyPr wrap="square" rtlCol="0">
            <a:spAutoFit/>
          </a:bodyPr>
          <a:lstStyle/>
          <a:p>
            <a:pPr>
              <a:spcAft>
                <a:spcPts val="600"/>
              </a:spcAft>
            </a:pPr>
            <a:r>
              <a:rPr lang="en-US" sz="2200" b="1" dirty="0">
                <a:latin typeface="Century Gothic" panose="020B0502020202020204" pitchFamily="34" charset="0"/>
              </a:rPr>
              <a:t>Housing Facts Map</a:t>
            </a:r>
          </a:p>
          <a:p>
            <a:pPr>
              <a:spcAft>
                <a:spcPts val="600"/>
              </a:spcAft>
            </a:pPr>
            <a:r>
              <a:rPr lang="en-US" sz="1400" b="1" dirty="0">
                <a:latin typeface="Century Gothic" panose="020B0502020202020204" pitchFamily="34" charset="0"/>
                <a:hlinkClick r:id="rId5"/>
              </a:rPr>
              <a:t>www.housingconsortium.org/maps</a:t>
            </a:r>
            <a:endParaRPr lang="en-US" sz="1400" b="1" dirty="0">
              <a:latin typeface="Century Gothic" panose="020B0502020202020204" pitchFamily="34" charset="0"/>
            </a:endParaRPr>
          </a:p>
          <a:p>
            <a:pPr>
              <a:spcAft>
                <a:spcPts val="600"/>
              </a:spcAft>
            </a:pPr>
            <a:endParaRPr lang="en-US" sz="1400" b="1" dirty="0">
              <a:latin typeface="Century Gothic" panose="020B0502020202020204" pitchFamily="34" charset="0"/>
            </a:endParaRPr>
          </a:p>
          <a:p>
            <a:pPr>
              <a:spcAft>
                <a:spcPts val="600"/>
              </a:spcAft>
            </a:pPr>
            <a:r>
              <a:rPr lang="en-US" sz="1400" dirty="0">
                <a:latin typeface="Century Gothic" panose="020B0502020202020204" pitchFamily="34" charset="0"/>
              </a:rPr>
              <a:t>Data sourced from:</a:t>
            </a:r>
          </a:p>
          <a:p>
            <a:pPr marL="285750" indent="-285750">
              <a:spcAft>
                <a:spcPts val="600"/>
              </a:spcAft>
              <a:buFont typeface="Arial" panose="020B0604020202020204" pitchFamily="34" charset="0"/>
              <a:buChar char="•"/>
            </a:pPr>
            <a:r>
              <a:rPr lang="en-US" sz="1400" dirty="0">
                <a:latin typeface="Century Gothic" panose="020B0502020202020204" pitchFamily="34" charset="0"/>
              </a:rPr>
              <a:t>All Home Point-in-Time (PIT) Count</a:t>
            </a:r>
          </a:p>
          <a:p>
            <a:pPr marL="285750" indent="-285750">
              <a:spcAft>
                <a:spcPts val="600"/>
              </a:spcAft>
              <a:buFont typeface="Arial" panose="020B0604020202020204" pitchFamily="34" charset="0"/>
              <a:buChar char="•"/>
            </a:pPr>
            <a:r>
              <a:rPr lang="en-US" sz="1400" dirty="0">
                <a:latin typeface="Century Gothic" panose="020B0502020202020204" pitchFamily="34" charset="0"/>
              </a:rPr>
              <a:t>American Community Survey (ACS)</a:t>
            </a:r>
          </a:p>
          <a:p>
            <a:pPr marL="285750" indent="-285750">
              <a:spcAft>
                <a:spcPts val="600"/>
              </a:spcAft>
              <a:buFont typeface="Arial" panose="020B0604020202020204" pitchFamily="34" charset="0"/>
              <a:buChar char="•"/>
            </a:pPr>
            <a:r>
              <a:rPr lang="en-US" sz="1400" dirty="0">
                <a:latin typeface="Century Gothic" panose="020B0502020202020204" pitchFamily="34" charset="0"/>
              </a:rPr>
              <a:t>HUD Comprehensive Housing Affordability Strategy (CHAS)</a:t>
            </a:r>
          </a:p>
          <a:p>
            <a:pPr marL="285750" indent="-285750">
              <a:spcAft>
                <a:spcPts val="600"/>
              </a:spcAft>
              <a:buFont typeface="Arial" panose="020B0604020202020204" pitchFamily="34" charset="0"/>
              <a:buChar char="•"/>
            </a:pPr>
            <a:r>
              <a:rPr lang="en-US" sz="1400" dirty="0">
                <a:latin typeface="Century Gothic" panose="020B0502020202020204" pitchFamily="34" charset="0"/>
              </a:rPr>
              <a:t>King County Comprehensive Plan 2016, Technical Appendix</a:t>
            </a:r>
          </a:p>
          <a:p>
            <a:pPr marL="285750" indent="-285750">
              <a:spcAft>
                <a:spcPts val="600"/>
              </a:spcAft>
              <a:buFont typeface="Arial" panose="020B0604020202020204" pitchFamily="34" charset="0"/>
              <a:buChar char="•"/>
            </a:pPr>
            <a:r>
              <a:rPr lang="en-US" sz="1400" dirty="0">
                <a:latin typeface="Century Gothic" panose="020B0502020202020204" pitchFamily="34" charset="0"/>
              </a:rPr>
              <a:t>Zillow Rent Index and Median Home Values</a:t>
            </a:r>
          </a:p>
          <a:p>
            <a:pPr>
              <a:spcAft>
                <a:spcPts val="600"/>
              </a:spcAft>
            </a:pPr>
            <a:endParaRPr lang="en-US" sz="1400" dirty="0">
              <a:latin typeface="Century Gothic" panose="020B0502020202020204" pitchFamily="34" charset="0"/>
            </a:endParaRPr>
          </a:p>
        </p:txBody>
      </p:sp>
      <p:sp>
        <p:nvSpPr>
          <p:cNvPr id="6" name="Oval 5"/>
          <p:cNvSpPr/>
          <p:nvPr/>
        </p:nvSpPr>
        <p:spPr>
          <a:xfrm>
            <a:off x="2304288" y="3547872"/>
            <a:ext cx="4271174" cy="811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8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30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10533" y="655038"/>
            <a:ext cx="3448740" cy="430887"/>
          </a:xfrm>
          <a:prstGeom prst="rect">
            <a:avLst/>
          </a:prstGeom>
          <a:noFill/>
        </p:spPr>
        <p:txBody>
          <a:bodyPr wrap="square" rtlCol="0">
            <a:spAutoFit/>
          </a:bodyPr>
          <a:lstStyle/>
          <a:p>
            <a:pPr>
              <a:spcAft>
                <a:spcPts val="600"/>
              </a:spcAft>
            </a:pPr>
            <a:r>
              <a:rPr lang="en-US" sz="2200" b="1" dirty="0">
                <a:latin typeface="Century Gothic" panose="020B0502020202020204" pitchFamily="34" charset="0"/>
              </a:rPr>
              <a:t>Action Items</a:t>
            </a:r>
          </a:p>
        </p:txBody>
      </p:sp>
      <p:pic>
        <p:nvPicPr>
          <p:cNvPr id="2" name="Picture 1"/>
          <p:cNvPicPr>
            <a:picLocks noChangeAspect="1"/>
          </p:cNvPicPr>
          <p:nvPr/>
        </p:nvPicPr>
        <p:blipFill>
          <a:blip r:embed="rId3"/>
          <a:stretch>
            <a:fillRect/>
          </a:stretch>
        </p:blipFill>
        <p:spPr>
          <a:xfrm>
            <a:off x="0" y="0"/>
            <a:ext cx="3531460" cy="6858000"/>
          </a:xfrm>
          <a:prstGeom prst="rect">
            <a:avLst/>
          </a:prstGeom>
        </p:spPr>
      </p:pic>
      <p:pic>
        <p:nvPicPr>
          <p:cNvPr id="6" name="Picture 2" descr="housingwa_24873813_c8f8d87ec01abcd9bb8f986430f2861401f6c2c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05403" flipH="1" flipV="1">
            <a:off x="3088066" y="287482"/>
            <a:ext cx="1554433" cy="1166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descr="housingwa_24873813_c8f8d87ec01abcd9bb8f986430f2861401f6c2c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3327" flipH="1" flipV="1">
            <a:off x="2961517" y="1797835"/>
            <a:ext cx="1554433" cy="1166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8042" y="3227255"/>
            <a:ext cx="2415001" cy="2932043"/>
          </a:xfrm>
          <a:prstGeom prst="rect">
            <a:avLst/>
          </a:prstGeom>
        </p:spPr>
      </p:pic>
      <p:sp>
        <p:nvSpPr>
          <p:cNvPr id="13" name="TextBox 12"/>
          <p:cNvSpPr txBox="1"/>
          <p:nvPr/>
        </p:nvSpPr>
        <p:spPr>
          <a:xfrm>
            <a:off x="4809122" y="1085925"/>
            <a:ext cx="6750087" cy="30777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Century Gothic" panose="020B0502020202020204" pitchFamily="34" charset="0"/>
              </a:rPr>
              <a:t>Targeted actions for residents of every King County city and major CDP</a:t>
            </a:r>
          </a:p>
        </p:txBody>
      </p:sp>
      <p:sp>
        <p:nvSpPr>
          <p:cNvPr id="14" name="TextBox 13"/>
          <p:cNvSpPr txBox="1"/>
          <p:nvPr/>
        </p:nvSpPr>
        <p:spPr>
          <a:xfrm>
            <a:off x="4510533" y="2138778"/>
            <a:ext cx="3448740" cy="430887"/>
          </a:xfrm>
          <a:prstGeom prst="rect">
            <a:avLst/>
          </a:prstGeom>
          <a:noFill/>
        </p:spPr>
        <p:txBody>
          <a:bodyPr wrap="square" rtlCol="0">
            <a:spAutoFit/>
          </a:bodyPr>
          <a:lstStyle/>
          <a:p>
            <a:pPr>
              <a:spcAft>
                <a:spcPts val="600"/>
              </a:spcAft>
            </a:pPr>
            <a:r>
              <a:rPr lang="en-US" sz="2200" b="1" dirty="0">
                <a:latin typeface="Century Gothic" panose="020B0502020202020204" pitchFamily="34" charset="0"/>
              </a:rPr>
              <a:t>Infographics</a:t>
            </a:r>
          </a:p>
        </p:txBody>
      </p:sp>
      <p:sp>
        <p:nvSpPr>
          <p:cNvPr id="15" name="TextBox 14"/>
          <p:cNvSpPr txBox="1"/>
          <p:nvPr/>
        </p:nvSpPr>
        <p:spPr>
          <a:xfrm>
            <a:off x="4809122" y="2569665"/>
            <a:ext cx="6750087" cy="5232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Century Gothic" panose="020B0502020202020204" pitchFamily="34" charset="0"/>
              </a:rPr>
              <a:t>Engaging illustrations on housing supply and the nexus of health &amp; housing</a:t>
            </a:r>
          </a:p>
        </p:txBody>
      </p:sp>
      <p:sp>
        <p:nvSpPr>
          <p:cNvPr id="17" name="Rectangle 16"/>
          <p:cNvSpPr/>
          <p:nvPr/>
        </p:nvSpPr>
        <p:spPr>
          <a:xfrm>
            <a:off x="9213574" y="5406887"/>
            <a:ext cx="2415277" cy="1142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7612817" y="3227254"/>
            <a:ext cx="2250172" cy="2932043"/>
          </a:xfrm>
          <a:prstGeom prst="rect">
            <a:avLst/>
          </a:prstGeom>
        </p:spPr>
      </p:pic>
    </p:spTree>
    <p:extLst>
      <p:ext uri="{BB962C8B-B14F-4D97-AF65-F5344CB8AC3E}">
        <p14:creationId xmlns:p14="http://schemas.microsoft.com/office/powerpoint/2010/main" val="161930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70" y="0"/>
            <a:ext cx="5648647" cy="6858000"/>
          </a:xfrm>
          <a:prstGeom prst="rect">
            <a:avLst/>
          </a:prstGeom>
        </p:spPr>
      </p:pic>
      <p:pic>
        <p:nvPicPr>
          <p:cNvPr id="3" name="Picture 2"/>
          <p:cNvPicPr>
            <a:picLocks noChangeAspect="1"/>
          </p:cNvPicPr>
          <p:nvPr/>
        </p:nvPicPr>
        <p:blipFill>
          <a:blip r:embed="rId3"/>
          <a:stretch>
            <a:fillRect/>
          </a:stretch>
        </p:blipFill>
        <p:spPr>
          <a:xfrm>
            <a:off x="6379653" y="0"/>
            <a:ext cx="5267440" cy="6858000"/>
          </a:xfrm>
          <a:prstGeom prst="rect">
            <a:avLst/>
          </a:prstGeom>
        </p:spPr>
      </p:pic>
    </p:spTree>
    <p:extLst>
      <p:ext uri="{BB962C8B-B14F-4D97-AF65-F5344CB8AC3E}">
        <p14:creationId xmlns:p14="http://schemas.microsoft.com/office/powerpoint/2010/main" val="131804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e157b6d-a545-426c-a554-b9b72d00a665">
      <UserInfo>
        <DisplayName>Marty Kooistra</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82E9375770EF418E89725A170DE097" ma:contentTypeVersion="6" ma:contentTypeDescription="Create a new document." ma:contentTypeScope="" ma:versionID="185ea78c45444b64a139a87b75e078ca">
  <xsd:schema xmlns:xsd="http://www.w3.org/2001/XMLSchema" xmlns:xs="http://www.w3.org/2001/XMLSchema" xmlns:p="http://schemas.microsoft.com/office/2006/metadata/properties" xmlns:ns2="be157b6d-a545-426c-a554-b9b72d00a665" xmlns:ns3="3ffdd0f5-7b8b-49cd-b49d-b0a1af3d7205" targetNamespace="http://schemas.microsoft.com/office/2006/metadata/properties" ma:root="true" ma:fieldsID="1922877173b88978b0dd1976623b8343" ns2:_="" ns3:_="">
    <xsd:import namespace="be157b6d-a545-426c-a554-b9b72d00a665"/>
    <xsd:import namespace="3ffdd0f5-7b8b-49cd-b49d-b0a1af3d72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157b6d-a545-426c-a554-b9b72d00a66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fdd0f5-7b8b-49cd-b49d-b0a1af3d720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C09082-E7E0-47D8-9D81-63EB62F12ED9}">
  <ds:schemaRefs>
    <ds:schemaRef ds:uri="http://schemas.microsoft.com/sharepoint/v3/contenttype/forms"/>
  </ds:schemaRefs>
</ds:datastoreItem>
</file>

<file path=customXml/itemProps2.xml><?xml version="1.0" encoding="utf-8"?>
<ds:datastoreItem xmlns:ds="http://schemas.openxmlformats.org/officeDocument/2006/customXml" ds:itemID="{D83C8478-3110-4D56-9202-43A958A47A48}">
  <ds:schemaRefs>
    <ds:schemaRef ds:uri="http://purl.org/dc/terms/"/>
    <ds:schemaRef ds:uri="http://schemas.openxmlformats.org/package/2006/metadata/core-properties"/>
    <ds:schemaRef ds:uri="http://purl.org/dc/dcmitype/"/>
    <ds:schemaRef ds:uri="http://schemas.microsoft.com/office/infopath/2007/PartnerControls"/>
    <ds:schemaRef ds:uri="be157b6d-a545-426c-a554-b9b72d00a665"/>
    <ds:schemaRef ds:uri="http://purl.org/dc/elements/1.1/"/>
    <ds:schemaRef ds:uri="http://schemas.microsoft.com/office/2006/documentManagement/types"/>
    <ds:schemaRef ds:uri="3ffdd0f5-7b8b-49cd-b49d-b0a1af3d720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BADF5FC-5CCD-4896-8172-93AD4E911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157b6d-a545-426c-a554-b9b72d00a665"/>
    <ds:schemaRef ds:uri="3ffdd0f5-7b8b-49cd-b49d-b0a1af3d72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3827</TotalTime>
  <Words>775</Words>
  <Application>Microsoft Office PowerPoint</Application>
  <PresentationFormat>Widescreen</PresentationFormat>
  <Paragraphs>164</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Century Gothic</vt:lpstr>
      <vt:lpstr>Times New Roman</vt:lpstr>
      <vt:lpstr>Wingdings</vt:lpstr>
      <vt:lpstr>Office Theme</vt:lpstr>
      <vt:lpstr>Using your Housing Element to Increase Housing Affordability: The Needs Assessment &amp; Tools That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Comprehensive Plan Housing Element</vt:lpstr>
      <vt:lpstr>Non-Regulatory Actions</vt:lpstr>
      <vt:lpstr>Development Incentives or Requirements</vt:lpstr>
      <vt:lpstr>Financing</vt:lpstr>
      <vt:lpstr>Choices, Choices, Choices</vt:lpstr>
      <vt:lpstr>Other Strategies</vt:lpstr>
      <vt:lpstr>Putting It All Together</vt:lpstr>
      <vt:lpstr>Resources</vt:lpstr>
      <vt:lpstr>PowerPoint Presentation</vt:lpstr>
      <vt:lpstr>Thank you!</vt:lpstr>
    </vt:vector>
  </TitlesOfParts>
  <Company>HDC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 Tierney</dc:creator>
  <cp:lastModifiedBy>Marty Kooistra</cp:lastModifiedBy>
  <cp:revision>58</cp:revision>
  <dcterms:created xsi:type="dcterms:W3CDTF">2016-11-21T20:11:31Z</dcterms:created>
  <dcterms:modified xsi:type="dcterms:W3CDTF">2017-10-25T03:03:45Z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0x010100A282E9375770EF418E89725A170DE097</vt:lpwstr>
  </property>
</Properties>
</file>